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9" r:id="rId2"/>
    <p:sldId id="256" r:id="rId3"/>
    <p:sldId id="261" r:id="rId4"/>
    <p:sldId id="257" r:id="rId5"/>
    <p:sldId id="260" r:id="rId6"/>
    <p:sldId id="263" r:id="rId7"/>
    <p:sldId id="265" r:id="rId8"/>
    <p:sldId id="264" r:id="rId9"/>
    <p:sldId id="258" r:id="rId10"/>
    <p:sldId id="267" r:id="rId11"/>
    <p:sldId id="268" r:id="rId12"/>
    <p:sldId id="269" r:id="rId13"/>
    <p:sldId id="270" r:id="rId14"/>
    <p:sldId id="27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p:scale>
          <a:sx n="50" d="100"/>
          <a:sy n="50" d="100"/>
        </p:scale>
        <p:origin x="176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6A56F-057B-4B2E-90FF-AF419699BF73}" type="datetimeFigureOut">
              <a:rPr lang="en-US" smtClean="0"/>
              <a:t>10/30/2022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4C7BD-4A2D-4758-AEEA-F307FA8EECC1}" type="slidenum">
              <a:rPr lang="en-US" smtClean="0"/>
              <a:t>‹#›</a:t>
            </a:fld>
            <a:endParaRPr lang="en-US"/>
          </a:p>
        </p:txBody>
      </p:sp>
    </p:spTree>
    <p:extLst>
      <p:ext uri="{BB962C8B-B14F-4D97-AF65-F5344CB8AC3E}">
        <p14:creationId xmlns:p14="http://schemas.microsoft.com/office/powerpoint/2010/main" val="22013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revelation+22&amp;version=NKJV#fen-NKJV-31082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Gen. 2:9 “</a:t>
            </a:r>
            <a:r>
              <a:rPr lang="en-US" sz="1100" b="0" i="0" dirty="0">
                <a:solidFill>
                  <a:srgbClr val="000000"/>
                </a:solidFill>
                <a:effectLst/>
                <a:latin typeface="system-ui"/>
              </a:rPr>
              <a:t>And out of the ground the </a:t>
            </a:r>
            <a:r>
              <a:rPr lang="en-US" sz="1100" b="0" i="0" cap="small" dirty="0">
                <a:solidFill>
                  <a:srgbClr val="000000"/>
                </a:solidFill>
                <a:effectLst/>
                <a:latin typeface="system-ui"/>
              </a:rPr>
              <a:t>Lord</a:t>
            </a:r>
            <a:r>
              <a:rPr lang="en-US" sz="1100" b="0" i="0" dirty="0">
                <a:solidFill>
                  <a:srgbClr val="000000"/>
                </a:solidFill>
                <a:effectLst/>
                <a:latin typeface="system-ui"/>
              </a:rPr>
              <a:t> God made every tree grow that is pleasant to the sight and good for food. The tree of life </a:t>
            </a:r>
            <a:r>
              <a:rPr lang="en-US" sz="1100" b="0" i="1" dirty="0">
                <a:solidFill>
                  <a:srgbClr val="000000"/>
                </a:solidFill>
                <a:effectLst/>
                <a:latin typeface="system-ui"/>
              </a:rPr>
              <a:t>was</a:t>
            </a:r>
            <a:r>
              <a:rPr lang="en-US" sz="1100" b="0" i="0" dirty="0">
                <a:solidFill>
                  <a:srgbClr val="000000"/>
                </a:solidFill>
                <a:effectLst/>
                <a:latin typeface="system-ui"/>
              </a:rPr>
              <a:t> also in the midst of the garden, and the tree of the knowledge of good and evil.”</a:t>
            </a:r>
          </a:p>
          <a:p>
            <a:r>
              <a:rPr lang="en-US" sz="1100" b="0" i="0" dirty="0">
                <a:solidFill>
                  <a:srgbClr val="000000"/>
                </a:solidFill>
                <a:effectLst/>
                <a:latin typeface="system-ui"/>
              </a:rPr>
              <a:t>Rev. 22:1-1 “</a:t>
            </a:r>
            <a:r>
              <a:rPr lang="en-US" sz="1600" b="0" i="0" dirty="0">
                <a:solidFill>
                  <a:srgbClr val="000000"/>
                </a:solidFill>
                <a:effectLst/>
                <a:latin typeface="system-ui"/>
              </a:rPr>
              <a:t>And he showed me a </a:t>
            </a:r>
            <a:r>
              <a:rPr lang="en-US" sz="1600" b="0" i="0" baseline="30000" dirty="0">
                <a:solidFill>
                  <a:srgbClr val="000000"/>
                </a:solidFill>
                <a:effectLst/>
                <a:latin typeface="system-ui"/>
              </a:rPr>
              <a:t>[</a:t>
            </a:r>
            <a:r>
              <a:rPr lang="en-US" sz="1600" b="0" i="0" baseline="30000" dirty="0">
                <a:solidFill>
                  <a:srgbClr val="4A4A4A"/>
                </a:solidFill>
                <a:effectLst/>
                <a:latin typeface="system-ui"/>
                <a:hlinkClick r:id="rId3" tooltip="See footnote a"/>
              </a:rPr>
              <a:t>a</a:t>
            </a:r>
            <a:r>
              <a:rPr lang="en-US" sz="1600" b="0" i="0" baseline="30000" dirty="0">
                <a:solidFill>
                  <a:srgbClr val="000000"/>
                </a:solidFill>
                <a:effectLst/>
                <a:latin typeface="system-ui"/>
              </a:rPr>
              <a:t>]</a:t>
            </a:r>
            <a:r>
              <a:rPr lang="en-US" sz="1600" b="0" i="0" dirty="0">
                <a:solidFill>
                  <a:srgbClr val="000000"/>
                </a:solidFill>
                <a:effectLst/>
                <a:latin typeface="system-ui"/>
              </a:rPr>
              <a:t>pure river of water of life, clear as crystal, proceeding from the throne of God and of the Lamb. </a:t>
            </a:r>
            <a:r>
              <a:rPr lang="en-US" sz="1600" b="1" i="0" baseline="30000" dirty="0">
                <a:solidFill>
                  <a:srgbClr val="000000"/>
                </a:solidFill>
                <a:effectLst/>
                <a:latin typeface="system-ui"/>
              </a:rPr>
              <a:t>2 </a:t>
            </a:r>
            <a:r>
              <a:rPr lang="en-US" sz="1600" b="0" i="0" dirty="0">
                <a:solidFill>
                  <a:srgbClr val="000000"/>
                </a:solidFill>
                <a:effectLst/>
                <a:latin typeface="system-ui"/>
              </a:rPr>
              <a:t>In the middle of its street, and on either side of the river, </a:t>
            </a:r>
            <a:r>
              <a:rPr lang="en-US" sz="1600" b="0" i="1" dirty="0">
                <a:solidFill>
                  <a:srgbClr val="000000"/>
                </a:solidFill>
                <a:effectLst/>
                <a:latin typeface="system-ui"/>
              </a:rPr>
              <a:t>was</a:t>
            </a:r>
            <a:r>
              <a:rPr lang="en-US" sz="1600" b="0" i="0" dirty="0">
                <a:solidFill>
                  <a:srgbClr val="000000"/>
                </a:solidFill>
                <a:effectLst/>
                <a:latin typeface="system-ui"/>
              </a:rPr>
              <a:t> the tree of life, which bore twelve fruits, each </a:t>
            </a:r>
            <a:r>
              <a:rPr lang="en-US" sz="1600" b="0" i="1" dirty="0">
                <a:solidFill>
                  <a:srgbClr val="000000"/>
                </a:solidFill>
                <a:effectLst/>
                <a:latin typeface="system-ui"/>
              </a:rPr>
              <a:t>tree</a:t>
            </a:r>
            <a:r>
              <a:rPr lang="en-US" sz="1600" b="0" i="0" dirty="0">
                <a:solidFill>
                  <a:srgbClr val="000000"/>
                </a:solidFill>
                <a:effectLst/>
                <a:latin typeface="system-ui"/>
              </a:rPr>
              <a:t> yielding its fruit every month. The leaves of the tree </a:t>
            </a:r>
            <a:r>
              <a:rPr lang="en-US" sz="1600" b="0" i="1" dirty="0">
                <a:solidFill>
                  <a:srgbClr val="000000"/>
                </a:solidFill>
                <a:effectLst/>
                <a:latin typeface="system-ui"/>
              </a:rPr>
              <a:t>were</a:t>
            </a:r>
            <a:r>
              <a:rPr lang="en-US" sz="1600" b="0" i="0" dirty="0">
                <a:solidFill>
                  <a:srgbClr val="000000"/>
                </a:solidFill>
                <a:effectLst/>
                <a:latin typeface="system-ui"/>
              </a:rPr>
              <a:t> for the healing of the nations.”</a:t>
            </a:r>
            <a:endParaRPr lang="en-US" sz="1100" b="0" i="0" dirty="0">
              <a:solidFill>
                <a:srgbClr val="000000"/>
              </a:solidFill>
              <a:effectLst/>
              <a:latin typeface="system-ui"/>
            </a:endParaRPr>
          </a:p>
          <a:p>
            <a:endParaRPr lang="en-US" sz="1100" b="0" i="0" dirty="0">
              <a:solidFill>
                <a:srgbClr val="000000"/>
              </a:solidFill>
              <a:effectLst/>
              <a:latin typeface="system-ui"/>
            </a:endParaRPr>
          </a:p>
          <a:p>
            <a:r>
              <a:rPr lang="en-US" sz="900" dirty="0"/>
              <a:t>The story of Jesus (from creation):</a:t>
            </a:r>
          </a:p>
          <a:p>
            <a:r>
              <a:rPr lang="en-US" sz="900" b="0" i="0" dirty="0">
                <a:solidFill>
                  <a:srgbClr val="000000"/>
                </a:solidFill>
                <a:effectLst/>
                <a:latin typeface="system-ui"/>
              </a:rPr>
              <a:t>“All things were made through Him, and without Him nothing was made that was made.” (John 1:3)</a:t>
            </a:r>
          </a:p>
          <a:p>
            <a:endParaRPr lang="en-US" sz="900" b="0"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“For </a:t>
            </a:r>
            <a:r>
              <a:rPr lang="en-US" sz="900" dirty="0">
                <a:effectLst/>
                <a:latin typeface="Calibri" panose="020F0502020204030204" pitchFamily="34" charset="0"/>
                <a:ea typeface="Calibri" panose="020F0502020204030204" pitchFamily="34" charset="0"/>
                <a:cs typeface="Times New Roman" panose="02020603050405020304" pitchFamily="18" charset="0"/>
              </a:rPr>
              <a:t>by Him all things were created that are in heaven and that are on earth, visible and invisible, whether thrones or dominions or principalities or powers. All things were created through Him and for Him.” (Col. 1:16)</a:t>
            </a:r>
          </a:p>
          <a:p>
            <a:endParaRPr lang="en-US" dirty="0"/>
          </a:p>
        </p:txBody>
      </p:sp>
      <p:sp>
        <p:nvSpPr>
          <p:cNvPr id="4" name="Slide Number Placeholder 3"/>
          <p:cNvSpPr>
            <a:spLocks noGrp="1"/>
          </p:cNvSpPr>
          <p:nvPr>
            <p:ph type="sldNum" sz="quarter" idx="5"/>
          </p:nvPr>
        </p:nvSpPr>
        <p:spPr/>
        <p:txBody>
          <a:bodyPr/>
          <a:lstStyle/>
          <a:p>
            <a:fld id="{FE24C7BD-4A2D-4758-AEEA-F307FA8EECC1}" type="slidenum">
              <a:rPr lang="en-US" smtClean="0"/>
              <a:t>2</a:t>
            </a:fld>
            <a:endParaRPr lang="en-US"/>
          </a:p>
        </p:txBody>
      </p:sp>
    </p:spTree>
    <p:extLst>
      <p:ext uri="{BB962C8B-B14F-4D97-AF65-F5344CB8AC3E}">
        <p14:creationId xmlns:p14="http://schemas.microsoft.com/office/powerpoint/2010/main" val="20897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a:t>
            </a:r>
            <a:r>
              <a:rPr lang="en-US" b="0" i="0" dirty="0">
                <a:solidFill>
                  <a:srgbClr val="303336"/>
                </a:solidFill>
                <a:effectLst/>
                <a:latin typeface="Open Sans" panose="020B0606030504020204" pitchFamily="34" charset="0"/>
              </a:rPr>
              <a:t>a usually formal, solemn, and binding agreement</a:t>
            </a:r>
          </a:p>
          <a:p>
            <a:r>
              <a:rPr lang="en-US" b="0" i="0" dirty="0">
                <a:solidFill>
                  <a:srgbClr val="303336"/>
                </a:solidFill>
                <a:effectLst/>
                <a:latin typeface="Open Sans" panose="020B0606030504020204" pitchFamily="34" charset="0"/>
              </a:rPr>
              <a:t>New: ref. Heb. 7:22; 8:6-13</a:t>
            </a:r>
            <a:endParaRPr lang="en-US" dirty="0"/>
          </a:p>
        </p:txBody>
      </p:sp>
      <p:sp>
        <p:nvSpPr>
          <p:cNvPr id="4" name="Slide Number Placeholder 3"/>
          <p:cNvSpPr>
            <a:spLocks noGrp="1"/>
          </p:cNvSpPr>
          <p:nvPr>
            <p:ph type="sldNum" sz="quarter" idx="5"/>
          </p:nvPr>
        </p:nvSpPr>
        <p:spPr/>
        <p:txBody>
          <a:bodyPr/>
          <a:lstStyle/>
          <a:p>
            <a:fld id="{FE24C7BD-4A2D-4758-AEEA-F307FA8EECC1}" type="slidenum">
              <a:rPr lang="en-US" smtClean="0"/>
              <a:t>18</a:t>
            </a:fld>
            <a:endParaRPr lang="en-US"/>
          </a:p>
        </p:txBody>
      </p:sp>
    </p:spTree>
    <p:extLst>
      <p:ext uri="{BB962C8B-B14F-4D97-AF65-F5344CB8AC3E}">
        <p14:creationId xmlns:p14="http://schemas.microsoft.com/office/powerpoint/2010/main" val="398788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a:t>
            </a:r>
            <a:r>
              <a:rPr lang="en-US" b="0" i="0" dirty="0">
                <a:solidFill>
                  <a:srgbClr val="303336"/>
                </a:solidFill>
                <a:effectLst/>
                <a:latin typeface="Open Sans" panose="020B0606030504020204" pitchFamily="34" charset="0"/>
              </a:rPr>
              <a:t>a usually formal, solemn, and binding agreement</a:t>
            </a:r>
          </a:p>
          <a:p>
            <a:r>
              <a:rPr lang="en-US" b="0" i="0" dirty="0">
                <a:solidFill>
                  <a:srgbClr val="303336"/>
                </a:solidFill>
                <a:effectLst/>
                <a:latin typeface="Open Sans" panose="020B0606030504020204" pitchFamily="34" charset="0"/>
              </a:rPr>
              <a:t>New: ref. Heb. 7:22; 8:6-13</a:t>
            </a:r>
            <a:endParaRPr lang="en-US" dirty="0"/>
          </a:p>
        </p:txBody>
      </p:sp>
      <p:sp>
        <p:nvSpPr>
          <p:cNvPr id="4" name="Slide Number Placeholder 3"/>
          <p:cNvSpPr>
            <a:spLocks noGrp="1"/>
          </p:cNvSpPr>
          <p:nvPr>
            <p:ph type="sldNum" sz="quarter" idx="5"/>
          </p:nvPr>
        </p:nvSpPr>
        <p:spPr/>
        <p:txBody>
          <a:bodyPr/>
          <a:lstStyle/>
          <a:p>
            <a:fld id="{FE24C7BD-4A2D-4758-AEEA-F307FA8EECC1}" type="slidenum">
              <a:rPr lang="en-US" smtClean="0"/>
              <a:t>19</a:t>
            </a:fld>
            <a:endParaRPr lang="en-US"/>
          </a:p>
        </p:txBody>
      </p:sp>
    </p:spTree>
    <p:extLst>
      <p:ext uri="{BB962C8B-B14F-4D97-AF65-F5344CB8AC3E}">
        <p14:creationId xmlns:p14="http://schemas.microsoft.com/office/powerpoint/2010/main" val="303244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a:t>
            </a:r>
            <a:r>
              <a:rPr lang="en-US" b="0" i="0" dirty="0">
                <a:solidFill>
                  <a:srgbClr val="303336"/>
                </a:solidFill>
                <a:effectLst/>
                <a:latin typeface="Open Sans" panose="020B0606030504020204" pitchFamily="34" charset="0"/>
              </a:rPr>
              <a:t>a usually formal, solemn, and binding agreement</a:t>
            </a:r>
          </a:p>
          <a:p>
            <a:r>
              <a:rPr lang="en-US" b="0" i="0" dirty="0">
                <a:solidFill>
                  <a:srgbClr val="303336"/>
                </a:solidFill>
                <a:effectLst/>
                <a:latin typeface="Open Sans" panose="020B0606030504020204" pitchFamily="34" charset="0"/>
              </a:rPr>
              <a:t>New: ref. Heb. 7:22; 8:6-13</a:t>
            </a:r>
            <a:endParaRPr lang="en-US" dirty="0"/>
          </a:p>
        </p:txBody>
      </p:sp>
      <p:sp>
        <p:nvSpPr>
          <p:cNvPr id="4" name="Slide Number Placeholder 3"/>
          <p:cNvSpPr>
            <a:spLocks noGrp="1"/>
          </p:cNvSpPr>
          <p:nvPr>
            <p:ph type="sldNum" sz="quarter" idx="5"/>
          </p:nvPr>
        </p:nvSpPr>
        <p:spPr/>
        <p:txBody>
          <a:bodyPr/>
          <a:lstStyle/>
          <a:p>
            <a:fld id="{FE24C7BD-4A2D-4758-AEEA-F307FA8EECC1}" type="slidenum">
              <a:rPr lang="en-US" smtClean="0"/>
              <a:t>20</a:t>
            </a:fld>
            <a:endParaRPr lang="en-US"/>
          </a:p>
        </p:txBody>
      </p:sp>
    </p:spTree>
    <p:extLst>
      <p:ext uri="{BB962C8B-B14F-4D97-AF65-F5344CB8AC3E}">
        <p14:creationId xmlns:p14="http://schemas.microsoft.com/office/powerpoint/2010/main" val="336108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Covenant: </a:t>
            </a:r>
            <a:r>
              <a:rPr lang="en-US" b="0" i="0" dirty="0">
                <a:solidFill>
                  <a:srgbClr val="303336"/>
                </a:solidFill>
                <a:effectLst/>
                <a:latin typeface="Open Sans" panose="020B0606030504020204" pitchFamily="34" charset="0"/>
              </a:rPr>
              <a:t>a usually formal, solemn, and binding agreement</a:t>
            </a:r>
          </a:p>
          <a:p>
            <a:r>
              <a:rPr lang="en-US" b="0" i="0" dirty="0">
                <a:solidFill>
                  <a:srgbClr val="303336"/>
                </a:solidFill>
                <a:effectLst/>
                <a:latin typeface="Open Sans" panose="020B0606030504020204" pitchFamily="34" charset="0"/>
              </a:rPr>
              <a:t>New: ref. Heb. 7:22; 8:6-13</a:t>
            </a:r>
            <a:endParaRPr lang="en-US" dirty="0"/>
          </a:p>
        </p:txBody>
      </p:sp>
      <p:sp>
        <p:nvSpPr>
          <p:cNvPr id="4" name="Slide Number Placeholder 3"/>
          <p:cNvSpPr>
            <a:spLocks noGrp="1"/>
          </p:cNvSpPr>
          <p:nvPr>
            <p:ph type="sldNum" sz="quarter" idx="5"/>
          </p:nvPr>
        </p:nvSpPr>
        <p:spPr/>
        <p:txBody>
          <a:bodyPr/>
          <a:lstStyle/>
          <a:p>
            <a:fld id="{FE24C7BD-4A2D-4758-AEEA-F307FA8EECC1}" type="slidenum">
              <a:rPr lang="en-US" smtClean="0"/>
              <a:t>21</a:t>
            </a:fld>
            <a:endParaRPr lang="en-US"/>
          </a:p>
        </p:txBody>
      </p:sp>
    </p:spTree>
    <p:extLst>
      <p:ext uri="{BB962C8B-B14F-4D97-AF65-F5344CB8AC3E}">
        <p14:creationId xmlns:p14="http://schemas.microsoft.com/office/powerpoint/2010/main" val="349262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47012C-EC62-405A-AC01-B288DF81F378}"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249909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7012C-EC62-405A-AC01-B288DF81F378}"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17189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7012C-EC62-405A-AC01-B288DF81F378}"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309594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7012C-EC62-405A-AC01-B288DF81F378}"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391791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7012C-EC62-405A-AC01-B288DF81F378}" type="datetimeFigureOut">
              <a:rPr lang="en-US" smtClean="0"/>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25798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7012C-EC62-405A-AC01-B288DF81F378}"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8752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7012C-EC62-405A-AC01-B288DF81F378}" type="datetimeFigureOut">
              <a:rPr lang="en-US" smtClean="0"/>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73349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7012C-EC62-405A-AC01-B288DF81F378}" type="datetimeFigureOut">
              <a:rPr lang="en-US" smtClean="0"/>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13534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7012C-EC62-405A-AC01-B288DF81F378}" type="datetimeFigureOut">
              <a:rPr lang="en-US" smtClean="0"/>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31147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7012C-EC62-405A-AC01-B288DF81F378}"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3417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47012C-EC62-405A-AC01-B288DF81F378}" type="datetimeFigureOut">
              <a:rPr lang="en-US" smtClean="0"/>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FEEF-6CC4-48D4-A6AE-F6C5BF713396}" type="slidenum">
              <a:rPr lang="en-US" smtClean="0"/>
              <a:t>‹#›</a:t>
            </a:fld>
            <a:endParaRPr lang="en-US"/>
          </a:p>
        </p:txBody>
      </p:sp>
    </p:spTree>
    <p:extLst>
      <p:ext uri="{BB962C8B-B14F-4D97-AF65-F5344CB8AC3E}">
        <p14:creationId xmlns:p14="http://schemas.microsoft.com/office/powerpoint/2010/main" val="33988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012C-EC62-405A-AC01-B288DF81F378}" type="datetimeFigureOut">
              <a:rPr lang="en-US" smtClean="0"/>
              <a:t>10/30/2022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FFEEF-6CC4-48D4-A6AE-F6C5BF713396}" type="slidenum">
              <a:rPr lang="en-US" smtClean="0"/>
              <a:t>‹#›</a:t>
            </a:fld>
            <a:endParaRPr lang="en-US"/>
          </a:p>
        </p:txBody>
      </p:sp>
    </p:spTree>
    <p:extLst>
      <p:ext uri="{BB962C8B-B14F-4D97-AF65-F5344CB8AC3E}">
        <p14:creationId xmlns:p14="http://schemas.microsoft.com/office/powerpoint/2010/main" val="18131937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7CC3-556D-FC5F-AB4A-F3AF088C8662}"/>
              </a:ext>
            </a:extLst>
          </p:cNvPr>
          <p:cNvSpPr txBox="1">
            <a:spLocks/>
          </p:cNvSpPr>
          <p:nvPr/>
        </p:nvSpPr>
        <p:spPr>
          <a:xfrm>
            <a:off x="828675" y="790575"/>
            <a:ext cx="7486649" cy="5276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000" b="1" dirty="0">
                <a:solidFill>
                  <a:srgbClr val="FFFF00"/>
                </a:solidFill>
                <a:latin typeface="Bradley Hand ITC" panose="03070402050302030203" pitchFamily="66" charset="0"/>
              </a:rPr>
              <a:t>God’s</a:t>
            </a:r>
            <a:r>
              <a:rPr lang="en-US" sz="9500" b="1" dirty="0">
                <a:solidFill>
                  <a:srgbClr val="FFFF00"/>
                </a:solidFill>
                <a:latin typeface="Bradley Hand ITC" panose="03070402050302030203" pitchFamily="66" charset="0"/>
              </a:rPr>
              <a:t> Unfolding Plan of Salvation</a:t>
            </a:r>
          </a:p>
        </p:txBody>
      </p:sp>
    </p:spTree>
    <p:extLst>
      <p:ext uri="{BB962C8B-B14F-4D97-AF65-F5344CB8AC3E}">
        <p14:creationId xmlns:p14="http://schemas.microsoft.com/office/powerpoint/2010/main" val="166226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8AFED9-EA63-9C84-6AB6-B20C07908B14}"/>
              </a:ext>
            </a:extLst>
          </p:cNvPr>
          <p:cNvPicPr>
            <a:picLocks noChangeAspect="1"/>
          </p:cNvPicPr>
          <p:nvPr/>
        </p:nvPicPr>
        <p:blipFill>
          <a:blip r:embed="rId2"/>
          <a:stretch>
            <a:fillRect/>
          </a:stretch>
        </p:blipFill>
        <p:spPr>
          <a:xfrm>
            <a:off x="1958426" y="0"/>
            <a:ext cx="5163390" cy="6858000"/>
          </a:xfrm>
          <a:prstGeom prst="rect">
            <a:avLst/>
          </a:prstGeom>
        </p:spPr>
      </p:pic>
      <p:sp>
        <p:nvSpPr>
          <p:cNvPr id="5" name="Rectangle: Rounded Corners 4">
            <a:extLst>
              <a:ext uri="{FF2B5EF4-FFF2-40B4-BE49-F238E27FC236}">
                <a16:creationId xmlns:a16="http://schemas.microsoft.com/office/drawing/2014/main" id="{4DE99374-692D-482A-35F0-30470A7420C4}"/>
              </a:ext>
            </a:extLst>
          </p:cNvPr>
          <p:cNvSpPr/>
          <p:nvPr/>
        </p:nvSpPr>
        <p:spPr>
          <a:xfrm>
            <a:off x="223283" y="1711842"/>
            <a:ext cx="2434856" cy="1464231"/>
          </a:xfrm>
          <a:prstGeom prst="roundRect">
            <a:avLst/>
          </a:prstGeom>
          <a:solidFill>
            <a:schemeClr val="tx1">
              <a:lumMod val="50000"/>
            </a:schemeClr>
          </a:solidFill>
        </p:spPr>
        <p:txBody>
          <a:bodyPr wrap="square" rtlCol="0">
            <a:spAutoFit/>
          </a:bodyPr>
          <a:lstStyle/>
          <a:p>
            <a:pPr algn="ctr"/>
            <a:r>
              <a:rPr lang="en-US" sz="4000" dirty="0">
                <a:solidFill>
                  <a:schemeClr val="tx1"/>
                </a:solidFill>
              </a:rPr>
              <a:t>Promised</a:t>
            </a:r>
          </a:p>
          <a:p>
            <a:pPr algn="ctr"/>
            <a:r>
              <a:rPr lang="en-US" sz="4000" dirty="0">
                <a:solidFill>
                  <a:schemeClr val="tx1"/>
                </a:solidFill>
              </a:rPr>
              <a:t>Land</a:t>
            </a:r>
          </a:p>
        </p:txBody>
      </p:sp>
      <p:sp>
        <p:nvSpPr>
          <p:cNvPr id="6" name="Rectangle: Rounded Corners 5">
            <a:extLst>
              <a:ext uri="{FF2B5EF4-FFF2-40B4-BE49-F238E27FC236}">
                <a16:creationId xmlns:a16="http://schemas.microsoft.com/office/drawing/2014/main" id="{91D92489-4D8C-E34F-D719-7A5886FD60CB}"/>
              </a:ext>
            </a:extLst>
          </p:cNvPr>
          <p:cNvSpPr/>
          <p:nvPr/>
        </p:nvSpPr>
        <p:spPr>
          <a:xfrm>
            <a:off x="6560289" y="5146158"/>
            <a:ext cx="2498651" cy="1600438"/>
          </a:xfrm>
          <a:prstGeom prst="roundRect">
            <a:avLst/>
          </a:prstGeom>
          <a:solidFill>
            <a:schemeClr val="tx1">
              <a:lumMod val="50000"/>
            </a:schemeClr>
          </a:solidFill>
        </p:spPr>
        <p:txBody>
          <a:bodyPr wrap="square" rtlCol="0">
            <a:spAutoFit/>
          </a:bodyPr>
          <a:lstStyle/>
          <a:p>
            <a:pPr algn="ctr"/>
            <a:r>
              <a:rPr lang="en-US" sz="3200" dirty="0">
                <a:solidFill>
                  <a:schemeClr val="tx1"/>
                </a:solidFill>
              </a:rPr>
              <a:t>Divided;</a:t>
            </a:r>
            <a:endParaRPr lang="en-US" sz="2800" dirty="0">
              <a:solidFill>
                <a:schemeClr val="tx1"/>
              </a:solidFill>
            </a:endParaRPr>
          </a:p>
          <a:p>
            <a:pPr algn="ctr"/>
            <a:r>
              <a:rPr lang="en-US" sz="2800" dirty="0">
                <a:solidFill>
                  <a:schemeClr val="tx1"/>
                </a:solidFill>
              </a:rPr>
              <a:t>Num. 32</a:t>
            </a:r>
          </a:p>
          <a:p>
            <a:pPr algn="ctr"/>
            <a:r>
              <a:rPr lang="en-US" sz="2800" dirty="0"/>
              <a:t>Joshua 13-15 </a:t>
            </a:r>
            <a:endParaRPr lang="en-US" sz="2800" dirty="0">
              <a:solidFill>
                <a:schemeClr val="tx1"/>
              </a:solidFill>
            </a:endParaRPr>
          </a:p>
        </p:txBody>
      </p:sp>
    </p:spTree>
    <p:extLst>
      <p:ext uri="{BB962C8B-B14F-4D97-AF65-F5344CB8AC3E}">
        <p14:creationId xmlns:p14="http://schemas.microsoft.com/office/powerpoint/2010/main" val="13676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091939-B5A9-2C42-BDB3-FA4C92281640}"/>
              </a:ext>
            </a:extLst>
          </p:cNvPr>
          <p:cNvPicPr>
            <a:picLocks noChangeAspect="1"/>
          </p:cNvPicPr>
          <p:nvPr/>
        </p:nvPicPr>
        <p:blipFill>
          <a:blip r:embed="rId2"/>
          <a:stretch>
            <a:fillRect/>
          </a:stretch>
        </p:blipFill>
        <p:spPr>
          <a:xfrm>
            <a:off x="1828800" y="0"/>
            <a:ext cx="5326912" cy="6858000"/>
          </a:xfrm>
          <a:prstGeom prst="rect">
            <a:avLst/>
          </a:prstGeom>
        </p:spPr>
      </p:pic>
    </p:spTree>
    <p:extLst>
      <p:ext uri="{BB962C8B-B14F-4D97-AF65-F5344CB8AC3E}">
        <p14:creationId xmlns:p14="http://schemas.microsoft.com/office/powerpoint/2010/main" val="187208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4B94CA-4F4B-26BA-921E-0C9413A84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7" y="0"/>
            <a:ext cx="9632022" cy="6858000"/>
          </a:xfrm>
          <a:prstGeom prst="rect">
            <a:avLst/>
          </a:prstGeom>
        </p:spPr>
      </p:pic>
    </p:spTree>
    <p:extLst>
      <p:ext uri="{BB962C8B-B14F-4D97-AF65-F5344CB8AC3E}">
        <p14:creationId xmlns:p14="http://schemas.microsoft.com/office/powerpoint/2010/main" val="165947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99B92D-4857-4F57-A8BC-B237DC7A942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1839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B8B73-6525-06C2-8686-DABF1C12E493}"/>
              </a:ext>
            </a:extLst>
          </p:cNvPr>
          <p:cNvPicPr>
            <a:picLocks noChangeAspect="1"/>
          </p:cNvPicPr>
          <p:nvPr/>
        </p:nvPicPr>
        <p:blipFill>
          <a:blip r:embed="rId2"/>
          <a:stretch>
            <a:fillRect/>
          </a:stretch>
        </p:blipFill>
        <p:spPr>
          <a:xfrm>
            <a:off x="1396862" y="0"/>
            <a:ext cx="6761860" cy="6858000"/>
          </a:xfrm>
          <a:prstGeom prst="rect">
            <a:avLst/>
          </a:prstGeom>
        </p:spPr>
      </p:pic>
    </p:spTree>
    <p:extLst>
      <p:ext uri="{BB962C8B-B14F-4D97-AF65-F5344CB8AC3E}">
        <p14:creationId xmlns:p14="http://schemas.microsoft.com/office/powerpoint/2010/main" val="254535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Why Geography?</a:t>
            </a:r>
          </a:p>
        </p:txBody>
      </p:sp>
      <p:pic>
        <p:nvPicPr>
          <p:cNvPr id="4" name="Picture 3">
            <a:extLst>
              <a:ext uri="{FF2B5EF4-FFF2-40B4-BE49-F238E27FC236}">
                <a16:creationId xmlns:a16="http://schemas.microsoft.com/office/drawing/2014/main" id="{0DAE50CA-BAEE-3441-82A6-68FCDD30198B}"/>
              </a:ext>
            </a:extLst>
          </p:cNvPr>
          <p:cNvPicPr>
            <a:picLocks noChangeAspect="1"/>
          </p:cNvPicPr>
          <p:nvPr/>
        </p:nvPicPr>
        <p:blipFill>
          <a:blip r:embed="rId2"/>
          <a:stretch>
            <a:fillRect/>
          </a:stretch>
        </p:blipFill>
        <p:spPr>
          <a:xfrm>
            <a:off x="1644923" y="1114425"/>
            <a:ext cx="5854151" cy="5743575"/>
          </a:xfrm>
          <a:prstGeom prst="rect">
            <a:avLst/>
          </a:prstGeom>
        </p:spPr>
      </p:pic>
      <p:sp>
        <p:nvSpPr>
          <p:cNvPr id="3" name="Oval 2">
            <a:extLst>
              <a:ext uri="{FF2B5EF4-FFF2-40B4-BE49-F238E27FC236}">
                <a16:creationId xmlns:a16="http://schemas.microsoft.com/office/drawing/2014/main" id="{68E2E836-1A7E-12F4-1B12-89B0484921AE}"/>
              </a:ext>
            </a:extLst>
          </p:cNvPr>
          <p:cNvSpPr/>
          <p:nvPr/>
        </p:nvSpPr>
        <p:spPr>
          <a:xfrm>
            <a:off x="1828800" y="1323975"/>
            <a:ext cx="5486400" cy="5276850"/>
          </a:xfrm>
          <a:prstGeom prst="ellipse">
            <a:avLst/>
          </a:prstGeom>
          <a:solidFill>
            <a:schemeClr val="bg1">
              <a:lumMod val="85000"/>
              <a:lumOff val="1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D5A44F59-4A8A-F18C-7EEE-70442CF2809E}"/>
              </a:ext>
            </a:extLst>
          </p:cNvPr>
          <p:cNvSpPr txBox="1">
            <a:spLocks/>
          </p:cNvSpPr>
          <p:nvPr/>
        </p:nvSpPr>
        <p:spPr>
          <a:xfrm>
            <a:off x="956266" y="2476499"/>
            <a:ext cx="7486649" cy="32670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The individuals</a:t>
            </a:r>
            <a:r>
              <a:rPr lang="en-US" b="1" dirty="0">
                <a:solidFill>
                  <a:srgbClr val="FFC000"/>
                </a:solidFill>
                <a:latin typeface="Bradley Hand ITC" panose="03070402050302030203" pitchFamily="66" charset="0"/>
              </a:rPr>
              <a:t> and the places that we read about and discuss in the bible are real. </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b="1" dirty="0">
              <a:solidFill>
                <a:srgbClr val="FFC000"/>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Let’s get to know them better!</a:t>
            </a:r>
          </a:p>
        </p:txBody>
      </p:sp>
    </p:spTree>
    <p:extLst>
      <p:ext uri="{BB962C8B-B14F-4D97-AF65-F5344CB8AC3E}">
        <p14:creationId xmlns:p14="http://schemas.microsoft.com/office/powerpoint/2010/main" val="31060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Why study the OT?</a:t>
            </a:r>
          </a:p>
        </p:txBody>
      </p:sp>
      <p:sp>
        <p:nvSpPr>
          <p:cNvPr id="5" name="Title 1">
            <a:extLst>
              <a:ext uri="{FF2B5EF4-FFF2-40B4-BE49-F238E27FC236}">
                <a16:creationId xmlns:a16="http://schemas.microsoft.com/office/drawing/2014/main" id="{D5A44F59-4A8A-F18C-7EEE-70442CF2809E}"/>
              </a:ext>
            </a:extLst>
          </p:cNvPr>
          <p:cNvSpPr txBox="1">
            <a:spLocks/>
          </p:cNvSpPr>
          <p:nvPr/>
        </p:nvSpPr>
        <p:spPr>
          <a:xfrm>
            <a:off x="233916" y="1323975"/>
            <a:ext cx="8782493" cy="728109"/>
          </a:xfrm>
          <a:prstGeom prst="rect">
            <a:avLst/>
          </a:prstGeom>
        </p:spPr>
        <p:txBody>
          <a:bodyPr>
            <a:noAutofit/>
          </a:bodyPr>
          <a:lstStyle>
            <a:defPPr>
              <a:defRPr lang="en-US"/>
            </a:defPPr>
            <a:lvl1pPr marR="0" lvl="0" indent="0" algn="ctr" defTabSz="914400" fontAlgn="auto">
              <a:lnSpc>
                <a:spcPct val="90000"/>
              </a:lnSpc>
              <a:spcBef>
                <a:spcPct val="0"/>
              </a:spcBef>
              <a:spcAft>
                <a:spcPts val="0"/>
              </a:spcAft>
              <a:buClrTx/>
              <a:buSzTx/>
              <a:buFontTx/>
              <a:buNone/>
              <a:tabLst/>
              <a:defRPr kumimoji="0" sz="6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pPr algn="l"/>
            <a:r>
              <a:rPr lang="en-US" sz="4000" dirty="0"/>
              <a:t>It teaches us what sin is (Romans 7:7)</a:t>
            </a:r>
          </a:p>
        </p:txBody>
      </p:sp>
      <p:sp>
        <p:nvSpPr>
          <p:cNvPr id="6" name="Title 1">
            <a:extLst>
              <a:ext uri="{FF2B5EF4-FFF2-40B4-BE49-F238E27FC236}">
                <a16:creationId xmlns:a16="http://schemas.microsoft.com/office/drawing/2014/main" id="{799A752F-16A8-D8DD-5B33-D4ED9305E8B5}"/>
              </a:ext>
            </a:extLst>
          </p:cNvPr>
          <p:cNvSpPr txBox="1">
            <a:spLocks/>
          </p:cNvSpPr>
          <p:nvPr/>
        </p:nvSpPr>
        <p:spPr>
          <a:xfrm>
            <a:off x="233916" y="2191710"/>
            <a:ext cx="8782493" cy="1206574"/>
          </a:xfrm>
          <a:prstGeom prst="rect">
            <a:avLst/>
          </a:prstGeom>
        </p:spPr>
        <p:txBody>
          <a:bodyPr>
            <a:noAutofit/>
          </a:bodyPr>
          <a:lstStyle>
            <a:defPPr>
              <a:defRPr lang="en-US"/>
            </a:defPPr>
            <a:lvl1pPr marR="0" lvl="0" indent="0" algn="ctr" defTabSz="914400" fontAlgn="auto">
              <a:lnSpc>
                <a:spcPct val="90000"/>
              </a:lnSpc>
              <a:spcBef>
                <a:spcPct val="0"/>
              </a:spcBef>
              <a:spcAft>
                <a:spcPts val="0"/>
              </a:spcAft>
              <a:buClrTx/>
              <a:buSzTx/>
              <a:buFontTx/>
              <a:buNone/>
              <a:tabLst/>
              <a:defRPr kumimoji="0" sz="6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pPr algn="l"/>
            <a:r>
              <a:rPr lang="en-US" sz="4000" dirty="0"/>
              <a:t>It is our tutor (schoolmaster) to bring us to Christ. (Gal. 3:25-25)</a:t>
            </a:r>
          </a:p>
        </p:txBody>
      </p:sp>
      <p:sp>
        <p:nvSpPr>
          <p:cNvPr id="7" name="Title 1">
            <a:extLst>
              <a:ext uri="{FF2B5EF4-FFF2-40B4-BE49-F238E27FC236}">
                <a16:creationId xmlns:a16="http://schemas.microsoft.com/office/drawing/2014/main" id="{42E6FF44-C882-D9A1-05BA-FC6091415100}"/>
              </a:ext>
            </a:extLst>
          </p:cNvPr>
          <p:cNvSpPr txBox="1">
            <a:spLocks/>
          </p:cNvSpPr>
          <p:nvPr/>
        </p:nvSpPr>
        <p:spPr>
          <a:xfrm>
            <a:off x="233916" y="3519377"/>
            <a:ext cx="8782493" cy="2865253"/>
          </a:xfrm>
          <a:prstGeom prst="rect">
            <a:avLst/>
          </a:prstGeom>
        </p:spPr>
        <p:txBody>
          <a:bodyPr>
            <a:noAutofit/>
          </a:bodyPr>
          <a:lstStyle>
            <a:defPPr>
              <a:defRPr lang="en-US"/>
            </a:defPPr>
            <a:lvl1pPr marR="0" lvl="0" indent="0" defTabSz="914400" fontAlgn="auto">
              <a:lnSpc>
                <a:spcPct val="90000"/>
              </a:lnSpc>
              <a:spcBef>
                <a:spcPct val="0"/>
              </a:spcBef>
              <a:spcAft>
                <a:spcPts val="0"/>
              </a:spcAft>
              <a:buClrTx/>
              <a:buSzTx/>
              <a:buFontTx/>
              <a:buNone/>
              <a:tabLst/>
              <a:defRPr kumimoji="0" sz="4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r>
              <a:rPr lang="en-US" dirty="0"/>
              <a:t>Through it we learn …</a:t>
            </a:r>
          </a:p>
          <a:p>
            <a:pPr lvl="1"/>
            <a:r>
              <a:rPr lang="en-US" sz="3600" b="1" dirty="0">
                <a:solidFill>
                  <a:srgbClr val="FFC000"/>
                </a:solidFill>
                <a:latin typeface="Bradley Hand ITC" panose="03070402050302030203" pitchFamily="66" charset="0"/>
                <a:ea typeface="+mj-ea"/>
                <a:cs typeface="+mj-cs"/>
              </a:rPr>
              <a:t>God’s character</a:t>
            </a:r>
          </a:p>
          <a:p>
            <a:pPr lvl="1"/>
            <a:r>
              <a:rPr lang="en-US" sz="3600" b="1" dirty="0">
                <a:solidFill>
                  <a:srgbClr val="FFC000"/>
                </a:solidFill>
                <a:latin typeface="Bradley Hand ITC" panose="03070402050302030203" pitchFamily="66" charset="0"/>
                <a:ea typeface="+mj-ea"/>
                <a:cs typeface="+mj-cs"/>
              </a:rPr>
              <a:t>How our actions make God feel.</a:t>
            </a:r>
          </a:p>
          <a:p>
            <a:pPr lvl="1"/>
            <a:r>
              <a:rPr lang="en-US" sz="3600" b="1" dirty="0">
                <a:solidFill>
                  <a:srgbClr val="FFC000"/>
                </a:solidFill>
                <a:latin typeface="Bradley Hand ITC" panose="03070402050302030203" pitchFamily="66" charset="0"/>
                <a:ea typeface="+mj-ea"/>
                <a:cs typeface="+mj-cs"/>
              </a:rPr>
              <a:t>God’s power</a:t>
            </a:r>
          </a:p>
          <a:p>
            <a:pPr lvl="1"/>
            <a:r>
              <a:rPr lang="en-US" sz="3600" b="1" dirty="0">
                <a:solidFill>
                  <a:srgbClr val="FFC000"/>
                </a:solidFill>
                <a:latin typeface="Bradley Hand ITC" panose="03070402050302030203" pitchFamily="66" charset="0"/>
                <a:ea typeface="+mj-ea"/>
                <a:cs typeface="+mj-cs"/>
              </a:rPr>
              <a:t>God’s holiness</a:t>
            </a:r>
          </a:p>
        </p:txBody>
      </p:sp>
    </p:spTree>
    <p:extLst>
      <p:ext uri="{BB962C8B-B14F-4D97-AF65-F5344CB8AC3E}">
        <p14:creationId xmlns:p14="http://schemas.microsoft.com/office/powerpoint/2010/main" val="82747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Why study the OT?</a:t>
            </a:r>
          </a:p>
        </p:txBody>
      </p:sp>
      <p:sp>
        <p:nvSpPr>
          <p:cNvPr id="5" name="Title 1">
            <a:extLst>
              <a:ext uri="{FF2B5EF4-FFF2-40B4-BE49-F238E27FC236}">
                <a16:creationId xmlns:a16="http://schemas.microsoft.com/office/drawing/2014/main" id="{D5A44F59-4A8A-F18C-7EEE-70442CF2809E}"/>
              </a:ext>
            </a:extLst>
          </p:cNvPr>
          <p:cNvSpPr txBox="1">
            <a:spLocks/>
          </p:cNvSpPr>
          <p:nvPr/>
        </p:nvSpPr>
        <p:spPr>
          <a:xfrm>
            <a:off x="233916" y="1323975"/>
            <a:ext cx="8782493" cy="728109"/>
          </a:xfrm>
          <a:prstGeom prst="rect">
            <a:avLst/>
          </a:prstGeom>
        </p:spPr>
        <p:txBody>
          <a:bodyPr>
            <a:noAutofit/>
          </a:bodyPr>
          <a:lstStyle>
            <a:defPPr>
              <a:defRPr lang="en-US"/>
            </a:defPPr>
            <a:lvl1pPr marR="0" lvl="0" indent="0" algn="ctr" defTabSz="914400" fontAlgn="auto">
              <a:lnSpc>
                <a:spcPct val="90000"/>
              </a:lnSpc>
              <a:spcBef>
                <a:spcPct val="0"/>
              </a:spcBef>
              <a:spcAft>
                <a:spcPts val="0"/>
              </a:spcAft>
              <a:buClrTx/>
              <a:buSzTx/>
              <a:buFontTx/>
              <a:buNone/>
              <a:tabLst/>
              <a:defRPr kumimoji="0" sz="6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pPr algn="l"/>
            <a:r>
              <a:rPr lang="en-US" sz="4000" dirty="0"/>
              <a:t>It was written for our learning (Romans 15:4)</a:t>
            </a:r>
          </a:p>
        </p:txBody>
      </p:sp>
      <p:sp>
        <p:nvSpPr>
          <p:cNvPr id="6" name="Title 1">
            <a:extLst>
              <a:ext uri="{FF2B5EF4-FFF2-40B4-BE49-F238E27FC236}">
                <a16:creationId xmlns:a16="http://schemas.microsoft.com/office/drawing/2014/main" id="{799A752F-16A8-D8DD-5B33-D4ED9305E8B5}"/>
              </a:ext>
            </a:extLst>
          </p:cNvPr>
          <p:cNvSpPr txBox="1">
            <a:spLocks/>
          </p:cNvSpPr>
          <p:nvPr/>
        </p:nvSpPr>
        <p:spPr>
          <a:xfrm>
            <a:off x="233916" y="2743423"/>
            <a:ext cx="8782493" cy="823801"/>
          </a:xfrm>
          <a:prstGeom prst="rect">
            <a:avLst/>
          </a:prstGeom>
        </p:spPr>
        <p:txBody>
          <a:bodyPr>
            <a:noAutofit/>
          </a:bodyPr>
          <a:lstStyle>
            <a:defPPr>
              <a:defRPr lang="en-US"/>
            </a:defPPr>
            <a:lvl1pPr marR="0" lvl="0" indent="0" algn="ctr" defTabSz="914400" fontAlgn="auto">
              <a:lnSpc>
                <a:spcPct val="90000"/>
              </a:lnSpc>
              <a:spcBef>
                <a:spcPct val="0"/>
              </a:spcBef>
              <a:spcAft>
                <a:spcPts val="0"/>
              </a:spcAft>
              <a:buClrTx/>
              <a:buSzTx/>
              <a:buFontTx/>
              <a:buNone/>
              <a:tabLst/>
              <a:defRPr kumimoji="0" sz="6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pPr algn="l"/>
            <a:r>
              <a:rPr lang="en-US" sz="4000" dirty="0"/>
              <a:t>It is profitable for us (2 Tim. 3:16-17)</a:t>
            </a:r>
          </a:p>
        </p:txBody>
      </p:sp>
      <p:sp>
        <p:nvSpPr>
          <p:cNvPr id="7" name="Title 1">
            <a:extLst>
              <a:ext uri="{FF2B5EF4-FFF2-40B4-BE49-F238E27FC236}">
                <a16:creationId xmlns:a16="http://schemas.microsoft.com/office/drawing/2014/main" id="{42E6FF44-C882-D9A1-05BA-FC6091415100}"/>
              </a:ext>
            </a:extLst>
          </p:cNvPr>
          <p:cNvSpPr txBox="1">
            <a:spLocks/>
          </p:cNvSpPr>
          <p:nvPr/>
        </p:nvSpPr>
        <p:spPr>
          <a:xfrm>
            <a:off x="233916" y="3615071"/>
            <a:ext cx="8782493" cy="1477925"/>
          </a:xfrm>
          <a:prstGeom prst="rect">
            <a:avLst/>
          </a:prstGeom>
        </p:spPr>
        <p:txBody>
          <a:bodyPr>
            <a:noAutofit/>
          </a:bodyPr>
          <a:lstStyle>
            <a:defPPr>
              <a:defRPr lang="en-US"/>
            </a:defPPr>
            <a:lvl1pPr marR="0" lvl="0" indent="0" defTabSz="914400" fontAlgn="auto">
              <a:lnSpc>
                <a:spcPct val="90000"/>
              </a:lnSpc>
              <a:spcBef>
                <a:spcPct val="0"/>
              </a:spcBef>
              <a:spcAft>
                <a:spcPts val="0"/>
              </a:spcAft>
              <a:buClrTx/>
              <a:buSzTx/>
              <a:buFontTx/>
              <a:buNone/>
              <a:tabLst/>
              <a:defRPr kumimoji="0" sz="4000" b="1" i="0" u="none" strike="noStrike" cap="none" spc="0" normalizeH="0" baseline="0">
                <a:ln>
                  <a:noFill/>
                </a:ln>
                <a:solidFill>
                  <a:srgbClr val="FFC000"/>
                </a:solidFill>
                <a:effectLst/>
                <a:uLnTx/>
                <a:uFillTx/>
                <a:latin typeface="Bradley Hand ITC" panose="03070402050302030203" pitchFamily="66" charset="0"/>
                <a:ea typeface="+mj-ea"/>
                <a:cs typeface="+mj-cs"/>
              </a:defRPr>
            </a:lvl1pPr>
          </a:lstStyle>
          <a:p>
            <a:r>
              <a:rPr lang="en-US" dirty="0"/>
              <a:t>It is vital to our understanding of the New Testament (Hebrews 10, John 5)</a:t>
            </a:r>
          </a:p>
        </p:txBody>
      </p:sp>
    </p:spTree>
    <p:extLst>
      <p:ext uri="{BB962C8B-B14F-4D97-AF65-F5344CB8AC3E}">
        <p14:creationId xmlns:p14="http://schemas.microsoft.com/office/powerpoint/2010/main" val="58969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Covenant</a:t>
            </a:r>
          </a:p>
        </p:txBody>
      </p:sp>
      <p:sp>
        <p:nvSpPr>
          <p:cNvPr id="4" name="Title 1">
            <a:extLst>
              <a:ext uri="{FF2B5EF4-FFF2-40B4-BE49-F238E27FC236}">
                <a16:creationId xmlns:a16="http://schemas.microsoft.com/office/drawing/2014/main" id="{8F367452-367C-605A-B417-5600622950F5}"/>
              </a:ext>
            </a:extLst>
          </p:cNvPr>
          <p:cNvSpPr txBox="1">
            <a:spLocks/>
          </p:cNvSpPr>
          <p:nvPr/>
        </p:nvSpPr>
        <p:spPr>
          <a:xfrm>
            <a:off x="366823" y="1657018"/>
            <a:ext cx="8410354" cy="412148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i="1" dirty="0">
                <a:solidFill>
                  <a:srgbClr val="FFC000"/>
                </a:solidFill>
              </a:rPr>
              <a:t>“I pray, </a:t>
            </a:r>
            <a:r>
              <a:rPr lang="en-US" i="1" cap="small" dirty="0">
                <a:solidFill>
                  <a:srgbClr val="FFC000"/>
                </a:solidFill>
              </a:rPr>
              <a:t>Lord</a:t>
            </a:r>
            <a:r>
              <a:rPr lang="en-US" i="1" dirty="0">
                <a:solidFill>
                  <a:srgbClr val="FFC000"/>
                </a:solidFill>
              </a:rPr>
              <a:t> God of heaven, O great and awesome God, </a:t>
            </a:r>
            <a:r>
              <a:rPr lang="en-US" b="1" i="1" dirty="0">
                <a:solidFill>
                  <a:srgbClr val="FFC000"/>
                </a:solidFill>
              </a:rPr>
              <a:t>You who keep Your covenant </a:t>
            </a:r>
            <a:r>
              <a:rPr lang="en-US" i="1" dirty="0">
                <a:solidFill>
                  <a:srgbClr val="FFC000"/>
                </a:solidFill>
              </a:rPr>
              <a:t>and mercy with those who love You and observe Your commandments,…” </a:t>
            </a:r>
          </a:p>
          <a:p>
            <a:pPr lvl="0" algn="ctr">
              <a:defRPr/>
            </a:pPr>
            <a:r>
              <a:rPr kumimoji="0" lang="en-US" sz="3600" b="1" i="1" strike="noStrike" kern="1200" cap="none" spc="0" normalizeH="0" baseline="0" noProof="0" dirty="0">
                <a:ln>
                  <a:noFill/>
                </a:ln>
                <a:solidFill>
                  <a:srgbClr val="FFC000"/>
                </a:solidFill>
                <a:effectLst/>
                <a:uLnTx/>
                <a:uFillTx/>
                <a:latin typeface="Bradley Hand ITC" panose="03070402050302030203" pitchFamily="66" charset="0"/>
              </a:rPr>
              <a:t>                                         </a:t>
            </a:r>
          </a:p>
          <a:p>
            <a:pPr lvl="0" algn="ctr">
              <a:defRPr/>
            </a:pPr>
            <a:r>
              <a:rPr lang="en-US" sz="3600" b="1" i="1" dirty="0">
                <a:solidFill>
                  <a:srgbClr val="FFC000"/>
                </a:solidFill>
                <a:latin typeface="Bradley Hand ITC" panose="03070402050302030203" pitchFamily="66" charset="0"/>
              </a:rPr>
              <a:t>					</a:t>
            </a:r>
            <a:r>
              <a:rPr kumimoji="0" lang="en-US" sz="3600" b="1" i="1" strike="noStrike" kern="1200" cap="none" spc="0" normalizeH="0" baseline="0" noProof="0" dirty="0">
                <a:ln>
                  <a:noFill/>
                </a:ln>
                <a:solidFill>
                  <a:srgbClr val="FFC000"/>
                </a:solidFill>
                <a:effectLst/>
                <a:uLnTx/>
                <a:uFillTx/>
                <a:latin typeface="Bradley Hand ITC" panose="03070402050302030203" pitchFamily="66" charset="0"/>
              </a:rPr>
              <a:t>Nehemiah 1:5</a:t>
            </a:r>
          </a:p>
        </p:txBody>
      </p:sp>
    </p:spTree>
    <p:extLst>
      <p:ext uri="{BB962C8B-B14F-4D97-AF65-F5344CB8AC3E}">
        <p14:creationId xmlns:p14="http://schemas.microsoft.com/office/powerpoint/2010/main" val="580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Covenant</a:t>
            </a:r>
          </a:p>
        </p:txBody>
      </p:sp>
      <p:sp>
        <p:nvSpPr>
          <p:cNvPr id="3" name="Title 1">
            <a:extLst>
              <a:ext uri="{FF2B5EF4-FFF2-40B4-BE49-F238E27FC236}">
                <a16:creationId xmlns:a16="http://schemas.microsoft.com/office/drawing/2014/main" id="{E6A2AB6A-7E12-E40C-E532-DDA5D45F9F59}"/>
              </a:ext>
            </a:extLst>
          </p:cNvPr>
          <p:cNvSpPr txBox="1">
            <a:spLocks/>
          </p:cNvSpPr>
          <p:nvPr/>
        </p:nvSpPr>
        <p:spPr>
          <a:xfrm>
            <a:off x="1052623" y="814942"/>
            <a:ext cx="2222870"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Old</a:t>
            </a:r>
          </a:p>
        </p:txBody>
      </p:sp>
      <p:sp>
        <p:nvSpPr>
          <p:cNvPr id="4" name="Title 1">
            <a:extLst>
              <a:ext uri="{FF2B5EF4-FFF2-40B4-BE49-F238E27FC236}">
                <a16:creationId xmlns:a16="http://schemas.microsoft.com/office/drawing/2014/main" id="{8F367452-367C-605A-B417-5600622950F5}"/>
              </a:ext>
            </a:extLst>
          </p:cNvPr>
          <p:cNvSpPr txBox="1">
            <a:spLocks/>
          </p:cNvSpPr>
          <p:nvPr/>
        </p:nvSpPr>
        <p:spPr>
          <a:xfrm>
            <a:off x="5794082" y="814942"/>
            <a:ext cx="2222870" cy="8012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New</a:t>
            </a:r>
          </a:p>
        </p:txBody>
      </p:sp>
      <p:sp>
        <p:nvSpPr>
          <p:cNvPr id="5" name="Title 1">
            <a:extLst>
              <a:ext uri="{FF2B5EF4-FFF2-40B4-BE49-F238E27FC236}">
                <a16:creationId xmlns:a16="http://schemas.microsoft.com/office/drawing/2014/main" id="{35DC9E11-FFE4-A612-B4F9-FEF711417B7B}"/>
              </a:ext>
            </a:extLst>
          </p:cNvPr>
          <p:cNvSpPr txBox="1">
            <a:spLocks/>
          </p:cNvSpPr>
          <p:nvPr/>
        </p:nvSpPr>
        <p:spPr>
          <a:xfrm>
            <a:off x="568842" y="1641513"/>
            <a:ext cx="3190432"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High Priest</a:t>
            </a:r>
          </a:p>
        </p:txBody>
      </p:sp>
      <p:sp>
        <p:nvSpPr>
          <p:cNvPr id="6" name="Title 1">
            <a:extLst>
              <a:ext uri="{FF2B5EF4-FFF2-40B4-BE49-F238E27FC236}">
                <a16:creationId xmlns:a16="http://schemas.microsoft.com/office/drawing/2014/main" id="{48276A89-1D4E-6A0B-2D62-8C7A63A83306}"/>
              </a:ext>
            </a:extLst>
          </p:cNvPr>
          <p:cNvSpPr txBox="1">
            <a:spLocks/>
          </p:cNvSpPr>
          <p:nvPr/>
        </p:nvSpPr>
        <p:spPr>
          <a:xfrm>
            <a:off x="174772" y="2442720"/>
            <a:ext cx="4056985" cy="40878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Once a year, </a:t>
            </a:r>
            <a:r>
              <a:rPr lang="en-US" sz="3600" dirty="0">
                <a:solidFill>
                  <a:srgbClr val="FFC000"/>
                </a:solidFill>
                <a:latin typeface="Bradley Hand ITC" panose="03070402050302030203" pitchFamily="66" charset="0"/>
              </a:rPr>
              <a:t>he would </a:t>
            </a: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Sacrifice</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a bull to make atonement for himself, and a goat to make atonement for</a:t>
            </a:r>
            <a:r>
              <a:rPr lang="en-US" sz="3600" dirty="0">
                <a:solidFill>
                  <a:srgbClr val="FFC000"/>
                </a:solidFill>
                <a:latin typeface="Bradley Hand ITC" panose="03070402050302030203" pitchFamily="66" charset="0"/>
              </a:rPr>
              <a:t> the people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rgbClr val="FFC000"/>
                </a:solidFill>
                <a:latin typeface="Bradley Hand ITC" panose="03070402050302030203" pitchFamily="66" charset="0"/>
              </a:rPr>
              <a:t>(Lev. 16)</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7" name="Title 1">
            <a:extLst>
              <a:ext uri="{FF2B5EF4-FFF2-40B4-BE49-F238E27FC236}">
                <a16:creationId xmlns:a16="http://schemas.microsoft.com/office/drawing/2014/main" id="{AD852070-8624-35E7-E43A-FCAFF1401E80}"/>
              </a:ext>
            </a:extLst>
          </p:cNvPr>
          <p:cNvSpPr txBox="1">
            <a:spLocks/>
          </p:cNvSpPr>
          <p:nvPr/>
        </p:nvSpPr>
        <p:spPr>
          <a:xfrm>
            <a:off x="5384728" y="1616149"/>
            <a:ext cx="3190432" cy="23482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Jesus Christ our High Priest</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rgbClr val="FFC000"/>
                </a:solidFill>
                <a:latin typeface="Bradley Hand ITC" panose="03070402050302030203" pitchFamily="66" charset="0"/>
              </a:rPr>
              <a:t>(Heb. 4:14-15)</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8" name="Title 1">
            <a:extLst>
              <a:ext uri="{FF2B5EF4-FFF2-40B4-BE49-F238E27FC236}">
                <a16:creationId xmlns:a16="http://schemas.microsoft.com/office/drawing/2014/main" id="{A1ACA5DD-DDC8-0A91-8F75-BB7203E7D9F6}"/>
              </a:ext>
            </a:extLst>
          </p:cNvPr>
          <p:cNvSpPr txBox="1">
            <a:spLocks/>
          </p:cNvSpPr>
          <p:nvPr/>
        </p:nvSpPr>
        <p:spPr>
          <a:xfrm>
            <a:off x="5384728" y="4067728"/>
            <a:ext cx="3190432" cy="23482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Sacrificed Himself to make atonement for</a:t>
            </a:r>
            <a:r>
              <a:rPr kumimoji="0" lang="en-US" sz="3600" i="0" strike="noStrike" kern="1200" cap="none" spc="0" normalizeH="0" noProof="0" dirty="0">
                <a:ln>
                  <a:noFill/>
                </a:ln>
                <a:solidFill>
                  <a:srgbClr val="FFC000"/>
                </a:solidFill>
                <a:effectLst/>
                <a:uLnTx/>
                <a:uFillTx/>
                <a:latin typeface="Bradley Hand ITC" panose="03070402050302030203" pitchFamily="66" charset="0"/>
                <a:ea typeface="+mj-ea"/>
                <a:cs typeface="+mj-cs"/>
              </a:rPr>
              <a:t> all</a:t>
            </a: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 </a:t>
            </a:r>
          </a:p>
        </p:txBody>
      </p:sp>
    </p:spTree>
    <p:extLst>
      <p:ext uri="{BB962C8B-B14F-4D97-AF65-F5344CB8AC3E}">
        <p14:creationId xmlns:p14="http://schemas.microsoft.com/office/powerpoint/2010/main" val="304733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9A6F1-FF7E-6AE5-82BC-E911AA12B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71" y="1749816"/>
            <a:ext cx="2956529" cy="3956050"/>
          </a:xfrm>
          <a:prstGeom prst="rect">
            <a:avLst/>
          </a:prstGeom>
          <a:effectLst>
            <a:softEdge rad="635000"/>
          </a:effectLst>
        </p:spPr>
      </p:pic>
      <p:pic>
        <p:nvPicPr>
          <p:cNvPr id="8" name="Picture 7" descr="A picture containing tree, outdoor, plant, conifer&#10;&#10;Description automatically generated">
            <a:extLst>
              <a:ext uri="{FF2B5EF4-FFF2-40B4-BE49-F238E27FC236}">
                <a16:creationId xmlns:a16="http://schemas.microsoft.com/office/drawing/2014/main" id="{965C632A-F313-83D9-4244-C9C0E216B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3" y="1982926"/>
            <a:ext cx="3559174" cy="3722940"/>
          </a:xfrm>
          <a:prstGeom prst="rect">
            <a:avLst/>
          </a:prstGeom>
          <a:effectLst>
            <a:softEdge rad="635000"/>
          </a:effectLst>
        </p:spPr>
      </p:pic>
      <p:sp>
        <p:nvSpPr>
          <p:cNvPr id="9" name="TextBox 8">
            <a:extLst>
              <a:ext uri="{FF2B5EF4-FFF2-40B4-BE49-F238E27FC236}">
                <a16:creationId xmlns:a16="http://schemas.microsoft.com/office/drawing/2014/main" id="{C48B634B-7F92-12E4-0F6D-9A84D1241A73}"/>
              </a:ext>
            </a:extLst>
          </p:cNvPr>
          <p:cNvSpPr txBox="1"/>
          <p:nvPr/>
        </p:nvSpPr>
        <p:spPr>
          <a:xfrm>
            <a:off x="118079" y="523875"/>
            <a:ext cx="2838451" cy="1754326"/>
          </a:xfrm>
          <a:prstGeom prst="rect">
            <a:avLst/>
          </a:prstGeom>
          <a:noFill/>
        </p:spPr>
        <p:txBody>
          <a:bodyPr wrap="square" rtlCol="0">
            <a:spAutoFit/>
          </a:bodyPr>
          <a:lstStyle/>
          <a:p>
            <a:pPr algn="ctr"/>
            <a:r>
              <a:rPr lang="en-US" sz="3600" b="1" dirty="0">
                <a:latin typeface="Bradley Hand ITC" panose="03070402050302030203" pitchFamily="66" charset="0"/>
              </a:rPr>
              <a:t>Tree of life </a:t>
            </a:r>
          </a:p>
          <a:p>
            <a:pPr algn="ctr"/>
            <a:r>
              <a:rPr lang="en-US" sz="3600" dirty="0">
                <a:latin typeface="Bradley Hand ITC" panose="03070402050302030203" pitchFamily="66" charset="0"/>
              </a:rPr>
              <a:t>in the garden of Eden</a:t>
            </a:r>
          </a:p>
        </p:txBody>
      </p:sp>
      <p:sp>
        <p:nvSpPr>
          <p:cNvPr id="11" name="TextBox 10">
            <a:extLst>
              <a:ext uri="{FF2B5EF4-FFF2-40B4-BE49-F238E27FC236}">
                <a16:creationId xmlns:a16="http://schemas.microsoft.com/office/drawing/2014/main" id="{90DAC7DB-F385-6E2E-6F32-B7AA2E2EFDAA}"/>
              </a:ext>
            </a:extLst>
          </p:cNvPr>
          <p:cNvSpPr txBox="1"/>
          <p:nvPr/>
        </p:nvSpPr>
        <p:spPr>
          <a:xfrm>
            <a:off x="462220" y="5382700"/>
            <a:ext cx="2309555" cy="646331"/>
          </a:xfrm>
          <a:prstGeom prst="rect">
            <a:avLst/>
          </a:prstGeom>
          <a:noFill/>
        </p:spPr>
        <p:txBody>
          <a:bodyPr wrap="square" rtlCol="0">
            <a:spAutoFit/>
          </a:bodyPr>
          <a:lstStyle/>
          <a:p>
            <a:r>
              <a:rPr lang="en-US" sz="3600" dirty="0">
                <a:latin typeface="Bradley Hand ITC" panose="03070402050302030203" pitchFamily="66" charset="0"/>
              </a:rPr>
              <a:t>Gen. 2:9</a:t>
            </a:r>
          </a:p>
        </p:txBody>
      </p:sp>
      <p:sp>
        <p:nvSpPr>
          <p:cNvPr id="12" name="TextBox 11">
            <a:extLst>
              <a:ext uri="{FF2B5EF4-FFF2-40B4-BE49-F238E27FC236}">
                <a16:creationId xmlns:a16="http://schemas.microsoft.com/office/drawing/2014/main" id="{F7ADA9BC-FB8C-26AF-08DD-8C166A5781DF}"/>
              </a:ext>
            </a:extLst>
          </p:cNvPr>
          <p:cNvSpPr txBox="1"/>
          <p:nvPr/>
        </p:nvSpPr>
        <p:spPr>
          <a:xfrm>
            <a:off x="6569996" y="5382700"/>
            <a:ext cx="2309555" cy="646331"/>
          </a:xfrm>
          <a:prstGeom prst="rect">
            <a:avLst/>
          </a:prstGeom>
          <a:noFill/>
        </p:spPr>
        <p:txBody>
          <a:bodyPr wrap="square" rtlCol="0">
            <a:spAutoFit/>
          </a:bodyPr>
          <a:lstStyle/>
          <a:p>
            <a:r>
              <a:rPr lang="en-US" sz="3600" dirty="0">
                <a:latin typeface="Bradley Hand ITC" panose="03070402050302030203" pitchFamily="66" charset="0"/>
              </a:rPr>
              <a:t>Rev. 22:2</a:t>
            </a:r>
          </a:p>
        </p:txBody>
      </p:sp>
      <p:sp>
        <p:nvSpPr>
          <p:cNvPr id="13" name="TextBox 12">
            <a:extLst>
              <a:ext uri="{FF2B5EF4-FFF2-40B4-BE49-F238E27FC236}">
                <a16:creationId xmlns:a16="http://schemas.microsoft.com/office/drawing/2014/main" id="{7D2EEE93-02D1-0465-FAD0-5DB74D6A6215}"/>
              </a:ext>
            </a:extLst>
          </p:cNvPr>
          <p:cNvSpPr txBox="1"/>
          <p:nvPr/>
        </p:nvSpPr>
        <p:spPr>
          <a:xfrm>
            <a:off x="6187470" y="523875"/>
            <a:ext cx="2838451" cy="1200329"/>
          </a:xfrm>
          <a:prstGeom prst="rect">
            <a:avLst/>
          </a:prstGeom>
          <a:noFill/>
        </p:spPr>
        <p:txBody>
          <a:bodyPr wrap="square" rtlCol="0">
            <a:spAutoFit/>
          </a:bodyPr>
          <a:lstStyle/>
          <a:p>
            <a:pPr algn="ctr"/>
            <a:r>
              <a:rPr lang="en-US" sz="3600" b="1" dirty="0">
                <a:latin typeface="Bradley Hand ITC" panose="03070402050302030203" pitchFamily="66" charset="0"/>
              </a:rPr>
              <a:t>Tree of life </a:t>
            </a:r>
          </a:p>
          <a:p>
            <a:pPr algn="ctr"/>
            <a:r>
              <a:rPr lang="en-US" sz="3600" dirty="0">
                <a:latin typeface="Bradley Hand ITC" panose="03070402050302030203" pitchFamily="66" charset="0"/>
              </a:rPr>
              <a:t>in Heaven</a:t>
            </a:r>
          </a:p>
        </p:txBody>
      </p:sp>
      <p:sp>
        <p:nvSpPr>
          <p:cNvPr id="14" name="Title 1">
            <a:extLst>
              <a:ext uri="{FF2B5EF4-FFF2-40B4-BE49-F238E27FC236}">
                <a16:creationId xmlns:a16="http://schemas.microsoft.com/office/drawing/2014/main" id="{6B961854-8AB9-77BA-0910-1B89FD105D7D}"/>
              </a:ext>
            </a:extLst>
          </p:cNvPr>
          <p:cNvSpPr>
            <a:spLocks noGrp="1"/>
          </p:cNvSpPr>
          <p:nvPr>
            <p:ph type="ctrTitle"/>
          </p:nvPr>
        </p:nvSpPr>
        <p:spPr>
          <a:xfrm>
            <a:off x="2717609" y="414679"/>
            <a:ext cx="3739515" cy="3415771"/>
          </a:xfrm>
        </p:spPr>
        <p:txBody>
          <a:bodyPr>
            <a:noAutofit/>
          </a:bodyPr>
          <a:lstStyle/>
          <a:p>
            <a:r>
              <a:rPr lang="en-US" sz="6500" b="1" dirty="0">
                <a:solidFill>
                  <a:srgbClr val="FFFF00"/>
                </a:solidFill>
                <a:latin typeface="Bradley Hand ITC" panose="03070402050302030203" pitchFamily="66" charset="0"/>
              </a:rPr>
              <a:t>God’s</a:t>
            </a:r>
            <a:r>
              <a:rPr lang="en-US" sz="5500" b="1" dirty="0">
                <a:solidFill>
                  <a:srgbClr val="FFFF00"/>
                </a:solidFill>
                <a:latin typeface="Bradley Hand ITC" panose="03070402050302030203" pitchFamily="66" charset="0"/>
              </a:rPr>
              <a:t> Unfolding Plan of Salvation</a:t>
            </a:r>
          </a:p>
        </p:txBody>
      </p:sp>
      <p:sp>
        <p:nvSpPr>
          <p:cNvPr id="15" name="Title 1">
            <a:extLst>
              <a:ext uri="{FF2B5EF4-FFF2-40B4-BE49-F238E27FC236}">
                <a16:creationId xmlns:a16="http://schemas.microsoft.com/office/drawing/2014/main" id="{8831694F-A44E-8309-3B06-479130F23629}"/>
              </a:ext>
            </a:extLst>
          </p:cNvPr>
          <p:cNvSpPr txBox="1">
            <a:spLocks/>
          </p:cNvSpPr>
          <p:nvPr/>
        </p:nvSpPr>
        <p:spPr>
          <a:xfrm>
            <a:off x="2589371" y="4584097"/>
            <a:ext cx="3965257" cy="19431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000" b="1" dirty="0">
                <a:solidFill>
                  <a:srgbClr val="FFC000"/>
                </a:solidFill>
                <a:latin typeface="Bradley Hand ITC" panose="03070402050302030203" pitchFamily="66" charset="0"/>
              </a:rPr>
              <a:t>The Story of Jesus</a:t>
            </a:r>
          </a:p>
        </p:txBody>
      </p:sp>
    </p:spTree>
    <p:extLst>
      <p:ext uri="{BB962C8B-B14F-4D97-AF65-F5344CB8AC3E}">
        <p14:creationId xmlns:p14="http://schemas.microsoft.com/office/powerpoint/2010/main" val="38179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Covenant</a:t>
            </a:r>
          </a:p>
        </p:txBody>
      </p:sp>
      <p:sp>
        <p:nvSpPr>
          <p:cNvPr id="3" name="Title 1">
            <a:extLst>
              <a:ext uri="{FF2B5EF4-FFF2-40B4-BE49-F238E27FC236}">
                <a16:creationId xmlns:a16="http://schemas.microsoft.com/office/drawing/2014/main" id="{E6A2AB6A-7E12-E40C-E532-DDA5D45F9F59}"/>
              </a:ext>
            </a:extLst>
          </p:cNvPr>
          <p:cNvSpPr txBox="1">
            <a:spLocks/>
          </p:cNvSpPr>
          <p:nvPr/>
        </p:nvSpPr>
        <p:spPr>
          <a:xfrm>
            <a:off x="1052623" y="814942"/>
            <a:ext cx="2222870"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Old</a:t>
            </a:r>
          </a:p>
        </p:txBody>
      </p:sp>
      <p:sp>
        <p:nvSpPr>
          <p:cNvPr id="4" name="Title 1">
            <a:extLst>
              <a:ext uri="{FF2B5EF4-FFF2-40B4-BE49-F238E27FC236}">
                <a16:creationId xmlns:a16="http://schemas.microsoft.com/office/drawing/2014/main" id="{8F367452-367C-605A-B417-5600622950F5}"/>
              </a:ext>
            </a:extLst>
          </p:cNvPr>
          <p:cNvSpPr txBox="1">
            <a:spLocks/>
          </p:cNvSpPr>
          <p:nvPr/>
        </p:nvSpPr>
        <p:spPr>
          <a:xfrm>
            <a:off x="5794082" y="814942"/>
            <a:ext cx="2222870" cy="8012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New</a:t>
            </a:r>
          </a:p>
        </p:txBody>
      </p:sp>
      <p:sp>
        <p:nvSpPr>
          <p:cNvPr id="5" name="Title 1">
            <a:extLst>
              <a:ext uri="{FF2B5EF4-FFF2-40B4-BE49-F238E27FC236}">
                <a16:creationId xmlns:a16="http://schemas.microsoft.com/office/drawing/2014/main" id="{35DC9E11-FFE4-A612-B4F9-FEF711417B7B}"/>
              </a:ext>
            </a:extLst>
          </p:cNvPr>
          <p:cNvSpPr txBox="1">
            <a:spLocks/>
          </p:cNvSpPr>
          <p:nvPr/>
        </p:nvSpPr>
        <p:spPr>
          <a:xfrm>
            <a:off x="568842" y="1641513"/>
            <a:ext cx="3190432"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Priests</a:t>
            </a:r>
          </a:p>
        </p:txBody>
      </p:sp>
      <p:sp>
        <p:nvSpPr>
          <p:cNvPr id="6" name="Title 1">
            <a:extLst>
              <a:ext uri="{FF2B5EF4-FFF2-40B4-BE49-F238E27FC236}">
                <a16:creationId xmlns:a16="http://schemas.microsoft.com/office/drawing/2014/main" id="{48276A89-1D4E-6A0B-2D62-8C7A63A83306}"/>
              </a:ext>
            </a:extLst>
          </p:cNvPr>
          <p:cNvSpPr txBox="1">
            <a:spLocks/>
          </p:cNvSpPr>
          <p:nvPr/>
        </p:nvSpPr>
        <p:spPr>
          <a:xfrm>
            <a:off x="174772" y="2760145"/>
            <a:ext cx="4056985" cy="40878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Offer</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sacrifices to God (Lev.18:2-7)</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baseline="0" dirty="0">
              <a:solidFill>
                <a:srgbClr val="FFC000"/>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noProof="0" dirty="0">
                <a:solidFill>
                  <a:srgbClr val="FFC000"/>
                </a:solidFill>
                <a:latin typeface="Bradley Hand ITC" panose="03070402050302030203" pitchFamily="66" charset="0"/>
              </a:rPr>
              <a:t>Learn and teach God’s word</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i="0" strike="noStrike" kern="1200" cap="none" spc="0" normalizeH="0" baseline="0" dirty="0">
              <a:ln>
                <a:noFill/>
              </a:ln>
              <a:solidFill>
                <a:srgbClr val="FFC000"/>
              </a:solidFill>
              <a:effectLst/>
              <a:uLnTx/>
              <a:uFillTx/>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noProof="0" dirty="0">
                <a:solidFill>
                  <a:srgbClr val="FFC000"/>
                </a:solidFill>
                <a:latin typeface="Bradley Hand ITC" panose="03070402050302030203" pitchFamily="66" charset="0"/>
              </a:rPr>
              <a:t>Connect people to God</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7" name="Title 1">
            <a:extLst>
              <a:ext uri="{FF2B5EF4-FFF2-40B4-BE49-F238E27FC236}">
                <a16:creationId xmlns:a16="http://schemas.microsoft.com/office/drawing/2014/main" id="{AD852070-8624-35E7-E43A-FCAFF1401E80}"/>
              </a:ext>
            </a:extLst>
          </p:cNvPr>
          <p:cNvSpPr txBox="1">
            <a:spLocks/>
          </p:cNvSpPr>
          <p:nvPr/>
        </p:nvSpPr>
        <p:spPr>
          <a:xfrm>
            <a:off x="5384728" y="1616150"/>
            <a:ext cx="3190432"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You &amp; I</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rgbClr val="FFC000"/>
                </a:solidFill>
                <a:latin typeface="Bradley Hand ITC" panose="03070402050302030203" pitchFamily="66" charset="0"/>
              </a:rPr>
              <a:t>(1 Pt. 2:9)</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9" name="Title 1">
            <a:extLst>
              <a:ext uri="{FF2B5EF4-FFF2-40B4-BE49-F238E27FC236}">
                <a16:creationId xmlns:a16="http://schemas.microsoft.com/office/drawing/2014/main" id="{8F4EB6B3-F320-F7B3-FFC9-54029820402F}"/>
              </a:ext>
            </a:extLst>
          </p:cNvPr>
          <p:cNvSpPr txBox="1">
            <a:spLocks/>
          </p:cNvSpPr>
          <p:nvPr/>
        </p:nvSpPr>
        <p:spPr>
          <a:xfrm>
            <a:off x="4877024" y="2760145"/>
            <a:ext cx="4056985" cy="9931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We should</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a:t>
            </a: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offer</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ourselves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noProof="0" dirty="0">
                <a:ln>
                  <a:noFill/>
                </a:ln>
                <a:solidFill>
                  <a:srgbClr val="FFC000"/>
                </a:solidFill>
                <a:effectLst/>
                <a:uLnTx/>
                <a:uFillTx/>
                <a:latin typeface="Bradley Hand ITC" panose="03070402050302030203" pitchFamily="66" charset="0"/>
              </a:rPr>
              <a:t>(Rom. 12:1-2)</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baseline="0" dirty="0">
              <a:solidFill>
                <a:srgbClr val="FFC000"/>
              </a:solidFill>
              <a:latin typeface="Bradley Hand ITC" panose="03070402050302030203" pitchFamily="66" charset="0"/>
            </a:endParaRPr>
          </a:p>
        </p:txBody>
      </p:sp>
      <p:sp>
        <p:nvSpPr>
          <p:cNvPr id="10" name="Title 1">
            <a:extLst>
              <a:ext uri="{FF2B5EF4-FFF2-40B4-BE49-F238E27FC236}">
                <a16:creationId xmlns:a16="http://schemas.microsoft.com/office/drawing/2014/main" id="{3AC997C2-784C-F286-CFB2-3B69C75CEEA9}"/>
              </a:ext>
            </a:extLst>
          </p:cNvPr>
          <p:cNvSpPr txBox="1">
            <a:spLocks/>
          </p:cNvSpPr>
          <p:nvPr/>
        </p:nvSpPr>
        <p:spPr>
          <a:xfrm>
            <a:off x="4877024" y="4334538"/>
            <a:ext cx="4056985" cy="15346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3600" dirty="0">
                <a:solidFill>
                  <a:srgbClr val="FFC000"/>
                </a:solidFill>
                <a:latin typeface="Bradley Hand ITC" panose="03070402050302030203" pitchFamily="66" charset="0"/>
              </a:rPr>
              <a:t>We should be teachers </a:t>
            </a:r>
          </a:p>
          <a:p>
            <a:pPr lvl="0" algn="ctr">
              <a:defRPr/>
            </a:pPr>
            <a:r>
              <a:rPr lang="en-US" sz="3600" dirty="0">
                <a:solidFill>
                  <a:srgbClr val="FFC000"/>
                </a:solidFill>
                <a:latin typeface="Bradley Hand ITC" panose="03070402050302030203" pitchFamily="66" charset="0"/>
              </a:rPr>
              <a:t>(Heb. 5:12-14)</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baseline="0" dirty="0">
              <a:solidFill>
                <a:srgbClr val="FFC000"/>
              </a:solidFill>
              <a:latin typeface="Bradley Hand ITC" panose="03070402050302030203" pitchFamily="66" charset="0"/>
            </a:endParaRPr>
          </a:p>
        </p:txBody>
      </p:sp>
    </p:spTree>
    <p:extLst>
      <p:ext uri="{BB962C8B-B14F-4D97-AF65-F5344CB8AC3E}">
        <p14:creationId xmlns:p14="http://schemas.microsoft.com/office/powerpoint/2010/main" val="27017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Covenant</a:t>
            </a:r>
          </a:p>
        </p:txBody>
      </p:sp>
      <p:sp>
        <p:nvSpPr>
          <p:cNvPr id="3" name="Title 1">
            <a:extLst>
              <a:ext uri="{FF2B5EF4-FFF2-40B4-BE49-F238E27FC236}">
                <a16:creationId xmlns:a16="http://schemas.microsoft.com/office/drawing/2014/main" id="{E6A2AB6A-7E12-E40C-E532-DDA5D45F9F59}"/>
              </a:ext>
            </a:extLst>
          </p:cNvPr>
          <p:cNvSpPr txBox="1">
            <a:spLocks/>
          </p:cNvSpPr>
          <p:nvPr/>
        </p:nvSpPr>
        <p:spPr>
          <a:xfrm>
            <a:off x="1052623" y="814942"/>
            <a:ext cx="2222870"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Old</a:t>
            </a:r>
          </a:p>
        </p:txBody>
      </p:sp>
      <p:sp>
        <p:nvSpPr>
          <p:cNvPr id="4" name="Title 1">
            <a:extLst>
              <a:ext uri="{FF2B5EF4-FFF2-40B4-BE49-F238E27FC236}">
                <a16:creationId xmlns:a16="http://schemas.microsoft.com/office/drawing/2014/main" id="{8F367452-367C-605A-B417-5600622950F5}"/>
              </a:ext>
            </a:extLst>
          </p:cNvPr>
          <p:cNvSpPr txBox="1">
            <a:spLocks/>
          </p:cNvSpPr>
          <p:nvPr/>
        </p:nvSpPr>
        <p:spPr>
          <a:xfrm>
            <a:off x="5794082" y="814942"/>
            <a:ext cx="2222870" cy="80120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sng"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New</a:t>
            </a:r>
          </a:p>
        </p:txBody>
      </p:sp>
      <p:sp>
        <p:nvSpPr>
          <p:cNvPr id="5" name="Title 1">
            <a:extLst>
              <a:ext uri="{FF2B5EF4-FFF2-40B4-BE49-F238E27FC236}">
                <a16:creationId xmlns:a16="http://schemas.microsoft.com/office/drawing/2014/main" id="{35DC9E11-FFE4-A612-B4F9-FEF711417B7B}"/>
              </a:ext>
            </a:extLst>
          </p:cNvPr>
          <p:cNvSpPr txBox="1">
            <a:spLocks/>
          </p:cNvSpPr>
          <p:nvPr/>
        </p:nvSpPr>
        <p:spPr>
          <a:xfrm>
            <a:off x="568842" y="1641513"/>
            <a:ext cx="3190432" cy="9081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Priests</a:t>
            </a:r>
          </a:p>
        </p:txBody>
      </p:sp>
      <p:sp>
        <p:nvSpPr>
          <p:cNvPr id="6" name="Title 1">
            <a:extLst>
              <a:ext uri="{FF2B5EF4-FFF2-40B4-BE49-F238E27FC236}">
                <a16:creationId xmlns:a16="http://schemas.microsoft.com/office/drawing/2014/main" id="{48276A89-1D4E-6A0B-2D62-8C7A63A83306}"/>
              </a:ext>
            </a:extLst>
          </p:cNvPr>
          <p:cNvSpPr txBox="1">
            <a:spLocks/>
          </p:cNvSpPr>
          <p:nvPr/>
        </p:nvSpPr>
        <p:spPr>
          <a:xfrm>
            <a:off x="174772" y="2760145"/>
            <a:ext cx="4056985" cy="40878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Offer</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sacrifices to God (Lev.18:2-7)</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baseline="0" dirty="0">
              <a:solidFill>
                <a:srgbClr val="FFC000"/>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noProof="0" dirty="0">
                <a:solidFill>
                  <a:srgbClr val="FFC000"/>
                </a:solidFill>
                <a:latin typeface="Bradley Hand ITC" panose="03070402050302030203" pitchFamily="66" charset="0"/>
              </a:rPr>
              <a:t>Learn and teach God’s word</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i="0" strike="noStrike" kern="1200" cap="none" spc="0" normalizeH="0" baseline="0" dirty="0">
              <a:ln>
                <a:noFill/>
              </a:ln>
              <a:solidFill>
                <a:srgbClr val="FFC000"/>
              </a:solidFill>
              <a:effectLst/>
              <a:uLnTx/>
              <a:uFillTx/>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noProof="0" dirty="0">
                <a:solidFill>
                  <a:srgbClr val="FFC000"/>
                </a:solidFill>
                <a:latin typeface="Bradley Hand ITC" panose="03070402050302030203" pitchFamily="66" charset="0"/>
              </a:rPr>
              <a:t>Connect people to God</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7" name="Title 1">
            <a:extLst>
              <a:ext uri="{FF2B5EF4-FFF2-40B4-BE49-F238E27FC236}">
                <a16:creationId xmlns:a16="http://schemas.microsoft.com/office/drawing/2014/main" id="{AD852070-8624-35E7-E43A-FCAFF1401E80}"/>
              </a:ext>
            </a:extLst>
          </p:cNvPr>
          <p:cNvSpPr txBox="1">
            <a:spLocks/>
          </p:cNvSpPr>
          <p:nvPr/>
        </p:nvSpPr>
        <p:spPr>
          <a:xfrm>
            <a:off x="5384728" y="1616150"/>
            <a:ext cx="3190432"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strike="noStrike" kern="1200" cap="none" spc="0" normalizeH="0" baseline="0" noProof="0" dirty="0">
                <a:ln>
                  <a:noFill/>
                </a:ln>
                <a:solidFill>
                  <a:srgbClr val="FFC000"/>
                </a:solidFill>
                <a:effectLst/>
                <a:uLnTx/>
                <a:uFillTx/>
                <a:latin typeface="Bradley Hand ITC" panose="03070402050302030203" pitchFamily="66" charset="0"/>
                <a:ea typeface="+mj-ea"/>
                <a:cs typeface="+mj-cs"/>
              </a:rPr>
              <a:t>You &amp; I</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rgbClr val="FFC000"/>
                </a:solidFill>
                <a:latin typeface="Bradley Hand ITC" panose="03070402050302030203" pitchFamily="66" charset="0"/>
              </a:rPr>
              <a:t>(1 Pt. 2:9)</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
        <p:nvSpPr>
          <p:cNvPr id="9" name="Title 1">
            <a:extLst>
              <a:ext uri="{FF2B5EF4-FFF2-40B4-BE49-F238E27FC236}">
                <a16:creationId xmlns:a16="http://schemas.microsoft.com/office/drawing/2014/main" id="{8F4EB6B3-F320-F7B3-FFC9-54029820402F}"/>
              </a:ext>
            </a:extLst>
          </p:cNvPr>
          <p:cNvSpPr txBox="1">
            <a:spLocks/>
          </p:cNvSpPr>
          <p:nvPr/>
        </p:nvSpPr>
        <p:spPr>
          <a:xfrm>
            <a:off x="4877024" y="2760145"/>
            <a:ext cx="4056985" cy="40878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i="0" strike="noStrike" kern="1200" cap="none" spc="0" normalizeH="0" baseline="0" noProof="0" dirty="0">
                <a:ln>
                  <a:noFill/>
                </a:ln>
                <a:solidFill>
                  <a:srgbClr val="FFC000"/>
                </a:solidFill>
                <a:effectLst/>
                <a:uLnTx/>
                <a:uFillTx/>
                <a:latin typeface="Bradley Hand ITC" panose="03070402050302030203" pitchFamily="66" charset="0"/>
              </a:rPr>
              <a:t>We should offer</a:t>
            </a:r>
            <a:r>
              <a:rPr kumimoji="0" lang="en-US" sz="2800" i="0" strike="noStrike" kern="1200" cap="none" spc="0" normalizeH="0" noProof="0" dirty="0">
                <a:ln>
                  <a:noFill/>
                </a:ln>
                <a:solidFill>
                  <a:srgbClr val="FFC000"/>
                </a:solidFill>
                <a:effectLst/>
                <a:uLnTx/>
                <a:uFillTx/>
                <a:latin typeface="Bradley Hand ITC" panose="03070402050302030203" pitchFamily="66" charset="0"/>
              </a:rPr>
              <a:t> ourselves (Rom. 12:1-2)</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800" baseline="0" dirty="0">
              <a:solidFill>
                <a:srgbClr val="FFC000"/>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noProof="0" dirty="0">
                <a:solidFill>
                  <a:srgbClr val="FFC000"/>
                </a:solidFill>
                <a:latin typeface="Bradley Hand ITC" panose="03070402050302030203" pitchFamily="66" charset="0"/>
              </a:rPr>
              <a:t>We should be teachers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noProof="0" dirty="0">
                <a:solidFill>
                  <a:srgbClr val="FFC000"/>
                </a:solidFill>
                <a:latin typeface="Bradley Hand ITC" panose="03070402050302030203" pitchFamily="66" charset="0"/>
              </a:rPr>
              <a:t>(Heb. 5:12-14)</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i="0" strike="noStrike" kern="1200" cap="none" spc="0" normalizeH="0" baseline="0" dirty="0">
              <a:ln>
                <a:noFill/>
              </a:ln>
              <a:solidFill>
                <a:srgbClr val="FFC000"/>
              </a:solidFill>
              <a:effectLst/>
              <a:uLnTx/>
              <a:uFillTx/>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solidFill>
                  <a:srgbClr val="FFC000"/>
                </a:solidFill>
                <a:latin typeface="Bradley Hand ITC" panose="03070402050302030203" pitchFamily="66" charset="0"/>
              </a:rPr>
              <a:t>We should connect people to Christ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strike="noStrike" kern="1200" cap="none" spc="0" normalizeH="0" baseline="0" noProof="0" dirty="0">
                <a:ln>
                  <a:noFill/>
                </a:ln>
                <a:solidFill>
                  <a:srgbClr val="FFC000"/>
                </a:solidFill>
                <a:effectLst/>
                <a:uLnTx/>
                <a:uFillTx/>
                <a:latin typeface="Bradley Hand ITC" panose="03070402050302030203" pitchFamily="66" charset="0"/>
              </a:rPr>
              <a:t>(Heb.</a:t>
            </a:r>
            <a:r>
              <a:rPr kumimoji="0" lang="en-US" sz="3600" i="0" strike="noStrike" kern="1200" cap="none" spc="0" normalizeH="0" noProof="0" dirty="0">
                <a:ln>
                  <a:noFill/>
                </a:ln>
                <a:solidFill>
                  <a:srgbClr val="FFC000"/>
                </a:solidFill>
                <a:effectLst/>
                <a:uLnTx/>
                <a:uFillTx/>
                <a:latin typeface="Bradley Hand ITC" panose="03070402050302030203" pitchFamily="66" charset="0"/>
              </a:rPr>
              <a:t> 10:19-25)</a:t>
            </a:r>
            <a:endParaRPr kumimoji="0" lang="en-US" sz="3600" i="0" strike="noStrike" kern="1200" cap="none" spc="0" normalizeH="0" baseline="0" noProof="0" dirty="0">
              <a:ln>
                <a:noFill/>
              </a:ln>
              <a:solidFill>
                <a:srgbClr val="FFC000"/>
              </a:solidFill>
              <a:effectLst/>
              <a:uLnTx/>
              <a:uFillTx/>
              <a:latin typeface="Bradley Hand ITC" panose="03070402050302030203" pitchFamily="66" charset="0"/>
            </a:endParaRPr>
          </a:p>
        </p:txBody>
      </p:sp>
    </p:spTree>
    <p:extLst>
      <p:ext uri="{BB962C8B-B14F-4D97-AF65-F5344CB8AC3E}">
        <p14:creationId xmlns:p14="http://schemas.microsoft.com/office/powerpoint/2010/main" val="422555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7CC3-556D-FC5F-AB4A-F3AF088C8662}"/>
              </a:ext>
            </a:extLst>
          </p:cNvPr>
          <p:cNvSpPr txBox="1">
            <a:spLocks/>
          </p:cNvSpPr>
          <p:nvPr/>
        </p:nvSpPr>
        <p:spPr>
          <a:xfrm>
            <a:off x="828675" y="454618"/>
            <a:ext cx="7486649" cy="33502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rgbClr val="FFFF00"/>
                </a:solidFill>
                <a:effectLst/>
                <a:uLnTx/>
                <a:uFillTx/>
                <a:latin typeface="Bradley Hand ITC" panose="03070402050302030203" pitchFamily="66" charset="0"/>
                <a:ea typeface="+mj-ea"/>
                <a:cs typeface="+mj-cs"/>
              </a:rPr>
              <a:t>God’s Unfolding Plan of Salvation</a:t>
            </a:r>
          </a:p>
        </p:txBody>
      </p:sp>
      <p:sp>
        <p:nvSpPr>
          <p:cNvPr id="3" name="Title 1">
            <a:extLst>
              <a:ext uri="{FF2B5EF4-FFF2-40B4-BE49-F238E27FC236}">
                <a16:creationId xmlns:a16="http://schemas.microsoft.com/office/drawing/2014/main" id="{90EA63A2-35A8-C3A4-798E-87C54821FA71}"/>
              </a:ext>
            </a:extLst>
          </p:cNvPr>
          <p:cNvSpPr txBox="1">
            <a:spLocks/>
          </p:cNvSpPr>
          <p:nvPr/>
        </p:nvSpPr>
        <p:spPr>
          <a:xfrm>
            <a:off x="2543506" y="3953538"/>
            <a:ext cx="4056985" cy="8724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5400" b="1" dirty="0">
                <a:solidFill>
                  <a:srgbClr val="FFC000"/>
                </a:solidFill>
                <a:latin typeface="Bradley Hand ITC" panose="03070402050302030203" pitchFamily="66" charset="0"/>
              </a:rPr>
              <a:t>Learn it</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baseline="0" dirty="0">
              <a:solidFill>
                <a:srgbClr val="FFC000"/>
              </a:solidFill>
              <a:latin typeface="Bradley Hand ITC" panose="03070402050302030203" pitchFamily="66" charset="0"/>
            </a:endParaRPr>
          </a:p>
        </p:txBody>
      </p:sp>
      <p:sp>
        <p:nvSpPr>
          <p:cNvPr id="4" name="Title 1">
            <a:extLst>
              <a:ext uri="{FF2B5EF4-FFF2-40B4-BE49-F238E27FC236}">
                <a16:creationId xmlns:a16="http://schemas.microsoft.com/office/drawing/2014/main" id="{2711A63E-E4F3-56A6-087C-CA6B40805E92}"/>
              </a:ext>
            </a:extLst>
          </p:cNvPr>
          <p:cNvSpPr txBox="1">
            <a:spLocks/>
          </p:cNvSpPr>
          <p:nvPr/>
        </p:nvSpPr>
        <p:spPr>
          <a:xfrm>
            <a:off x="2543506" y="4728238"/>
            <a:ext cx="4056985" cy="8724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5400" b="1" dirty="0">
                <a:solidFill>
                  <a:srgbClr val="FFC000"/>
                </a:solidFill>
                <a:latin typeface="Bradley Hand ITC" panose="03070402050302030203" pitchFamily="66" charset="0"/>
              </a:rPr>
              <a:t>Love it</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baseline="0" dirty="0">
              <a:solidFill>
                <a:srgbClr val="FFC000"/>
              </a:solidFill>
              <a:latin typeface="Bradley Hand ITC" panose="03070402050302030203" pitchFamily="66" charset="0"/>
            </a:endParaRPr>
          </a:p>
        </p:txBody>
      </p:sp>
      <p:sp>
        <p:nvSpPr>
          <p:cNvPr id="5" name="Title 1">
            <a:extLst>
              <a:ext uri="{FF2B5EF4-FFF2-40B4-BE49-F238E27FC236}">
                <a16:creationId xmlns:a16="http://schemas.microsoft.com/office/drawing/2014/main" id="{6404CC7E-9158-71CB-CA52-2C43D1E8C461}"/>
              </a:ext>
            </a:extLst>
          </p:cNvPr>
          <p:cNvSpPr txBox="1">
            <a:spLocks/>
          </p:cNvSpPr>
          <p:nvPr/>
        </p:nvSpPr>
        <p:spPr>
          <a:xfrm>
            <a:off x="2543506" y="5588000"/>
            <a:ext cx="4056985" cy="8724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5400" b="1" dirty="0">
                <a:solidFill>
                  <a:srgbClr val="FFC000"/>
                </a:solidFill>
                <a:latin typeface="Bradley Hand ITC" panose="03070402050302030203" pitchFamily="66" charset="0"/>
              </a:rPr>
              <a:t>Live it</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baseline="0" dirty="0">
              <a:solidFill>
                <a:srgbClr val="FFC000"/>
              </a:solidFill>
              <a:latin typeface="Bradley Hand ITC" panose="03070402050302030203" pitchFamily="66" charset="0"/>
            </a:endParaRPr>
          </a:p>
        </p:txBody>
      </p:sp>
    </p:spTree>
    <p:extLst>
      <p:ext uri="{BB962C8B-B14F-4D97-AF65-F5344CB8AC3E}">
        <p14:creationId xmlns:p14="http://schemas.microsoft.com/office/powerpoint/2010/main" val="24207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9A6F1-FF7E-6AE5-82BC-E911AA12B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471" y="1749816"/>
            <a:ext cx="2956529" cy="3956050"/>
          </a:xfrm>
          <a:prstGeom prst="rect">
            <a:avLst/>
          </a:prstGeom>
          <a:effectLst>
            <a:softEdge rad="635000"/>
          </a:effectLst>
        </p:spPr>
      </p:pic>
      <p:pic>
        <p:nvPicPr>
          <p:cNvPr id="8" name="Picture 7" descr="A picture containing tree, outdoor, plant, conifer&#10;&#10;Description automatically generated">
            <a:extLst>
              <a:ext uri="{FF2B5EF4-FFF2-40B4-BE49-F238E27FC236}">
                <a16:creationId xmlns:a16="http://schemas.microsoft.com/office/drawing/2014/main" id="{965C632A-F313-83D9-4244-C9C0E216B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3" y="1982926"/>
            <a:ext cx="3559174" cy="3722940"/>
          </a:xfrm>
          <a:prstGeom prst="rect">
            <a:avLst/>
          </a:prstGeom>
          <a:effectLst>
            <a:softEdge rad="635000"/>
          </a:effectLst>
        </p:spPr>
      </p:pic>
      <p:sp>
        <p:nvSpPr>
          <p:cNvPr id="9" name="TextBox 8">
            <a:extLst>
              <a:ext uri="{FF2B5EF4-FFF2-40B4-BE49-F238E27FC236}">
                <a16:creationId xmlns:a16="http://schemas.microsoft.com/office/drawing/2014/main" id="{C48B634B-7F92-12E4-0F6D-9A84D1241A73}"/>
              </a:ext>
            </a:extLst>
          </p:cNvPr>
          <p:cNvSpPr txBox="1"/>
          <p:nvPr/>
        </p:nvSpPr>
        <p:spPr>
          <a:xfrm>
            <a:off x="118079" y="523875"/>
            <a:ext cx="2838451" cy="1754326"/>
          </a:xfrm>
          <a:prstGeom prst="rect">
            <a:avLst/>
          </a:prstGeom>
          <a:noFill/>
        </p:spPr>
        <p:txBody>
          <a:bodyPr wrap="square" rtlCol="0">
            <a:spAutoFit/>
          </a:bodyPr>
          <a:lstStyle/>
          <a:p>
            <a:pPr algn="ctr"/>
            <a:r>
              <a:rPr lang="en-US" sz="3600" b="1" dirty="0">
                <a:latin typeface="Bradley Hand ITC" panose="03070402050302030203" pitchFamily="66" charset="0"/>
              </a:rPr>
              <a:t>Tree of life </a:t>
            </a:r>
          </a:p>
          <a:p>
            <a:pPr algn="ctr"/>
            <a:r>
              <a:rPr lang="en-US" sz="3600" dirty="0">
                <a:latin typeface="Bradley Hand ITC" panose="03070402050302030203" pitchFamily="66" charset="0"/>
              </a:rPr>
              <a:t>in the garden of Eden</a:t>
            </a:r>
          </a:p>
        </p:txBody>
      </p:sp>
      <p:sp>
        <p:nvSpPr>
          <p:cNvPr id="11" name="TextBox 10">
            <a:extLst>
              <a:ext uri="{FF2B5EF4-FFF2-40B4-BE49-F238E27FC236}">
                <a16:creationId xmlns:a16="http://schemas.microsoft.com/office/drawing/2014/main" id="{90DAC7DB-F385-6E2E-6F32-B7AA2E2EFDAA}"/>
              </a:ext>
            </a:extLst>
          </p:cNvPr>
          <p:cNvSpPr txBox="1"/>
          <p:nvPr/>
        </p:nvSpPr>
        <p:spPr>
          <a:xfrm>
            <a:off x="462220" y="5382700"/>
            <a:ext cx="2309555" cy="646331"/>
          </a:xfrm>
          <a:prstGeom prst="rect">
            <a:avLst/>
          </a:prstGeom>
          <a:noFill/>
        </p:spPr>
        <p:txBody>
          <a:bodyPr wrap="square" rtlCol="0">
            <a:spAutoFit/>
          </a:bodyPr>
          <a:lstStyle/>
          <a:p>
            <a:r>
              <a:rPr lang="en-US" sz="3600" dirty="0">
                <a:latin typeface="Bradley Hand ITC" panose="03070402050302030203" pitchFamily="66" charset="0"/>
              </a:rPr>
              <a:t>Gen. 2:9</a:t>
            </a:r>
          </a:p>
        </p:txBody>
      </p:sp>
      <p:sp>
        <p:nvSpPr>
          <p:cNvPr id="12" name="TextBox 11">
            <a:extLst>
              <a:ext uri="{FF2B5EF4-FFF2-40B4-BE49-F238E27FC236}">
                <a16:creationId xmlns:a16="http://schemas.microsoft.com/office/drawing/2014/main" id="{F7ADA9BC-FB8C-26AF-08DD-8C166A5781DF}"/>
              </a:ext>
            </a:extLst>
          </p:cNvPr>
          <p:cNvSpPr txBox="1"/>
          <p:nvPr/>
        </p:nvSpPr>
        <p:spPr>
          <a:xfrm>
            <a:off x="6569996" y="5382700"/>
            <a:ext cx="2309555" cy="646331"/>
          </a:xfrm>
          <a:prstGeom prst="rect">
            <a:avLst/>
          </a:prstGeom>
          <a:noFill/>
        </p:spPr>
        <p:txBody>
          <a:bodyPr wrap="square" rtlCol="0">
            <a:spAutoFit/>
          </a:bodyPr>
          <a:lstStyle/>
          <a:p>
            <a:r>
              <a:rPr lang="en-US" sz="3600" dirty="0">
                <a:latin typeface="Bradley Hand ITC" panose="03070402050302030203" pitchFamily="66" charset="0"/>
              </a:rPr>
              <a:t>Rev. 22:2</a:t>
            </a:r>
          </a:p>
        </p:txBody>
      </p:sp>
      <p:sp>
        <p:nvSpPr>
          <p:cNvPr id="13" name="TextBox 12">
            <a:extLst>
              <a:ext uri="{FF2B5EF4-FFF2-40B4-BE49-F238E27FC236}">
                <a16:creationId xmlns:a16="http://schemas.microsoft.com/office/drawing/2014/main" id="{7D2EEE93-02D1-0465-FAD0-5DB74D6A6215}"/>
              </a:ext>
            </a:extLst>
          </p:cNvPr>
          <p:cNvSpPr txBox="1"/>
          <p:nvPr/>
        </p:nvSpPr>
        <p:spPr>
          <a:xfrm>
            <a:off x="6187470" y="523875"/>
            <a:ext cx="2838451" cy="1200329"/>
          </a:xfrm>
          <a:prstGeom prst="rect">
            <a:avLst/>
          </a:prstGeom>
          <a:noFill/>
        </p:spPr>
        <p:txBody>
          <a:bodyPr wrap="square" rtlCol="0">
            <a:spAutoFit/>
          </a:bodyPr>
          <a:lstStyle/>
          <a:p>
            <a:pPr algn="ctr"/>
            <a:r>
              <a:rPr lang="en-US" sz="3600" b="1" dirty="0">
                <a:latin typeface="Bradley Hand ITC" panose="03070402050302030203" pitchFamily="66" charset="0"/>
              </a:rPr>
              <a:t>Tree of life </a:t>
            </a:r>
          </a:p>
          <a:p>
            <a:pPr algn="ctr"/>
            <a:r>
              <a:rPr lang="en-US" sz="3600" dirty="0">
                <a:latin typeface="Bradley Hand ITC" panose="03070402050302030203" pitchFamily="66" charset="0"/>
              </a:rPr>
              <a:t>in Heaven</a:t>
            </a:r>
          </a:p>
        </p:txBody>
      </p:sp>
      <p:sp>
        <p:nvSpPr>
          <p:cNvPr id="14" name="Title 1">
            <a:extLst>
              <a:ext uri="{FF2B5EF4-FFF2-40B4-BE49-F238E27FC236}">
                <a16:creationId xmlns:a16="http://schemas.microsoft.com/office/drawing/2014/main" id="{6B961854-8AB9-77BA-0910-1B89FD105D7D}"/>
              </a:ext>
            </a:extLst>
          </p:cNvPr>
          <p:cNvSpPr>
            <a:spLocks noGrp="1"/>
          </p:cNvSpPr>
          <p:nvPr>
            <p:ph type="ctrTitle"/>
          </p:nvPr>
        </p:nvSpPr>
        <p:spPr>
          <a:xfrm>
            <a:off x="2594610" y="1819275"/>
            <a:ext cx="3739515" cy="3415771"/>
          </a:xfrm>
        </p:spPr>
        <p:txBody>
          <a:bodyPr>
            <a:noAutofit/>
          </a:bodyPr>
          <a:lstStyle/>
          <a:p>
            <a:r>
              <a:rPr lang="en-US" sz="7500" b="1" dirty="0">
                <a:solidFill>
                  <a:srgbClr val="FFFF00"/>
                </a:solidFill>
                <a:latin typeface="Bradley Hand ITC" panose="03070402050302030203" pitchFamily="66" charset="0"/>
              </a:rPr>
              <a:t>17</a:t>
            </a:r>
            <a:br>
              <a:rPr lang="en-US" sz="7500" b="1" dirty="0">
                <a:solidFill>
                  <a:srgbClr val="FFFF00"/>
                </a:solidFill>
                <a:latin typeface="Bradley Hand ITC" panose="03070402050302030203" pitchFamily="66" charset="0"/>
              </a:rPr>
            </a:br>
            <a:r>
              <a:rPr lang="en-US" sz="7500" b="1" dirty="0">
                <a:solidFill>
                  <a:srgbClr val="FFFF00"/>
                </a:solidFill>
                <a:latin typeface="Bradley Hand ITC" panose="03070402050302030203" pitchFamily="66" charset="0"/>
              </a:rPr>
              <a:t>Bible</a:t>
            </a:r>
            <a:br>
              <a:rPr lang="en-US" sz="7500" b="1" dirty="0">
                <a:solidFill>
                  <a:srgbClr val="FFFF00"/>
                </a:solidFill>
                <a:latin typeface="Bradley Hand ITC" panose="03070402050302030203" pitchFamily="66" charset="0"/>
              </a:rPr>
            </a:br>
            <a:r>
              <a:rPr lang="en-US" sz="7500" b="1" dirty="0">
                <a:solidFill>
                  <a:srgbClr val="FFFF00"/>
                </a:solidFill>
                <a:latin typeface="Bradley Hand ITC" panose="03070402050302030203" pitchFamily="66" charset="0"/>
              </a:rPr>
              <a:t>Periods</a:t>
            </a:r>
          </a:p>
        </p:txBody>
      </p:sp>
      <p:sp>
        <p:nvSpPr>
          <p:cNvPr id="2" name="Arrow: Right 1">
            <a:extLst>
              <a:ext uri="{FF2B5EF4-FFF2-40B4-BE49-F238E27FC236}">
                <a16:creationId xmlns:a16="http://schemas.microsoft.com/office/drawing/2014/main" id="{002E0588-1C7B-7D91-33AD-0EDA7910F83A}"/>
              </a:ext>
            </a:extLst>
          </p:cNvPr>
          <p:cNvSpPr/>
          <p:nvPr/>
        </p:nvSpPr>
        <p:spPr>
          <a:xfrm>
            <a:off x="5962649" y="3198065"/>
            <a:ext cx="2916901" cy="646331"/>
          </a:xfrm>
          <a:prstGeom prst="rightArrow">
            <a:avLst/>
          </a:prstGeom>
          <a:solidFill>
            <a:srgbClr val="FFFFC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EB826A29-6B8B-EADA-EE65-44CD7E077B55}"/>
              </a:ext>
            </a:extLst>
          </p:cNvPr>
          <p:cNvSpPr/>
          <p:nvPr/>
        </p:nvSpPr>
        <p:spPr>
          <a:xfrm rot="10800000">
            <a:off x="160741" y="3198065"/>
            <a:ext cx="2916901" cy="646331"/>
          </a:xfrm>
          <a:prstGeom prst="rightArrow">
            <a:avLst/>
          </a:prstGeom>
          <a:solidFill>
            <a:srgbClr val="FFFFCC">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750"/>
                            </p:stCondLst>
                            <p:childTnLst>
                              <p:par>
                                <p:cTn id="9" presetID="22" presetClass="entr" presetSubtype="2"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7CC3-556D-FC5F-AB4A-F3AF088C8662}"/>
              </a:ext>
            </a:extLst>
          </p:cNvPr>
          <p:cNvSpPr txBox="1">
            <a:spLocks/>
          </p:cNvSpPr>
          <p:nvPr/>
        </p:nvSpPr>
        <p:spPr>
          <a:xfrm>
            <a:off x="209551" y="180975"/>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Before the flood</a:t>
            </a:r>
          </a:p>
        </p:txBody>
      </p:sp>
      <p:sp>
        <p:nvSpPr>
          <p:cNvPr id="3" name="Title 1">
            <a:extLst>
              <a:ext uri="{FF2B5EF4-FFF2-40B4-BE49-F238E27FC236}">
                <a16:creationId xmlns:a16="http://schemas.microsoft.com/office/drawing/2014/main" id="{A53A0033-9569-702E-2CD1-6294387444FB}"/>
              </a:ext>
            </a:extLst>
          </p:cNvPr>
          <p:cNvSpPr txBox="1">
            <a:spLocks/>
          </p:cNvSpPr>
          <p:nvPr/>
        </p:nvSpPr>
        <p:spPr>
          <a:xfrm>
            <a:off x="209551" y="795338"/>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The flood</a:t>
            </a:r>
          </a:p>
        </p:txBody>
      </p:sp>
      <p:sp>
        <p:nvSpPr>
          <p:cNvPr id="4" name="Title 1">
            <a:extLst>
              <a:ext uri="{FF2B5EF4-FFF2-40B4-BE49-F238E27FC236}">
                <a16:creationId xmlns:a16="http://schemas.microsoft.com/office/drawing/2014/main" id="{AF4B9418-7B37-8098-FB9E-95DF85E53B4C}"/>
              </a:ext>
            </a:extLst>
          </p:cNvPr>
          <p:cNvSpPr txBox="1">
            <a:spLocks/>
          </p:cNvSpPr>
          <p:nvPr/>
        </p:nvSpPr>
        <p:spPr>
          <a:xfrm>
            <a:off x="209550" y="1409700"/>
            <a:ext cx="4362449"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Scattering of people</a:t>
            </a:r>
          </a:p>
        </p:txBody>
      </p:sp>
      <p:sp>
        <p:nvSpPr>
          <p:cNvPr id="5" name="Title 1">
            <a:extLst>
              <a:ext uri="{FF2B5EF4-FFF2-40B4-BE49-F238E27FC236}">
                <a16:creationId xmlns:a16="http://schemas.microsoft.com/office/drawing/2014/main" id="{F43DBEEA-5C0B-0E78-476F-4419E9FAD87E}"/>
              </a:ext>
            </a:extLst>
          </p:cNvPr>
          <p:cNvSpPr txBox="1">
            <a:spLocks/>
          </p:cNvSpPr>
          <p:nvPr/>
        </p:nvSpPr>
        <p:spPr>
          <a:xfrm>
            <a:off x="209551" y="2014537"/>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Patriarchs</a:t>
            </a:r>
          </a:p>
        </p:txBody>
      </p:sp>
      <p:sp>
        <p:nvSpPr>
          <p:cNvPr id="6" name="Title 1">
            <a:extLst>
              <a:ext uri="{FF2B5EF4-FFF2-40B4-BE49-F238E27FC236}">
                <a16:creationId xmlns:a16="http://schemas.microsoft.com/office/drawing/2014/main" id="{5DFADFA9-7E84-758D-A34A-906A17720074}"/>
              </a:ext>
            </a:extLst>
          </p:cNvPr>
          <p:cNvSpPr txBox="1">
            <a:spLocks/>
          </p:cNvSpPr>
          <p:nvPr/>
        </p:nvSpPr>
        <p:spPr>
          <a:xfrm>
            <a:off x="209551" y="2628899"/>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Exodus</a:t>
            </a:r>
          </a:p>
        </p:txBody>
      </p:sp>
      <p:sp>
        <p:nvSpPr>
          <p:cNvPr id="7" name="Title 1">
            <a:extLst>
              <a:ext uri="{FF2B5EF4-FFF2-40B4-BE49-F238E27FC236}">
                <a16:creationId xmlns:a16="http://schemas.microsoft.com/office/drawing/2014/main" id="{D2902FD1-3BD7-D64D-14A5-48EB580869CA}"/>
              </a:ext>
            </a:extLst>
          </p:cNvPr>
          <p:cNvSpPr txBox="1">
            <a:spLocks/>
          </p:cNvSpPr>
          <p:nvPr/>
        </p:nvSpPr>
        <p:spPr>
          <a:xfrm>
            <a:off x="209551" y="3171827"/>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Wanderings in wilderness</a:t>
            </a:r>
          </a:p>
        </p:txBody>
      </p:sp>
      <p:sp>
        <p:nvSpPr>
          <p:cNvPr id="9" name="Title 1">
            <a:extLst>
              <a:ext uri="{FF2B5EF4-FFF2-40B4-BE49-F238E27FC236}">
                <a16:creationId xmlns:a16="http://schemas.microsoft.com/office/drawing/2014/main" id="{4C34908A-2826-BF57-21F2-C9B45DDFAB07}"/>
              </a:ext>
            </a:extLst>
          </p:cNvPr>
          <p:cNvSpPr txBox="1">
            <a:spLocks/>
          </p:cNvSpPr>
          <p:nvPr/>
        </p:nvSpPr>
        <p:spPr>
          <a:xfrm>
            <a:off x="209551" y="4257675"/>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Invasion &amp; conquest of land</a:t>
            </a:r>
          </a:p>
        </p:txBody>
      </p:sp>
      <p:sp>
        <p:nvSpPr>
          <p:cNvPr id="10" name="Title 1">
            <a:extLst>
              <a:ext uri="{FF2B5EF4-FFF2-40B4-BE49-F238E27FC236}">
                <a16:creationId xmlns:a16="http://schemas.microsoft.com/office/drawing/2014/main" id="{E3E924FD-3DE3-AF6C-B9D3-BCD1F0F00B7B}"/>
              </a:ext>
            </a:extLst>
          </p:cNvPr>
          <p:cNvSpPr txBox="1">
            <a:spLocks/>
          </p:cNvSpPr>
          <p:nvPr/>
        </p:nvSpPr>
        <p:spPr>
          <a:xfrm>
            <a:off x="209551" y="5357812"/>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Judges</a:t>
            </a:r>
          </a:p>
        </p:txBody>
      </p:sp>
      <p:sp>
        <p:nvSpPr>
          <p:cNvPr id="20" name="Title 1">
            <a:extLst>
              <a:ext uri="{FF2B5EF4-FFF2-40B4-BE49-F238E27FC236}">
                <a16:creationId xmlns:a16="http://schemas.microsoft.com/office/drawing/2014/main" id="{E5C32DD7-AF74-7526-DD54-CFE8C7FFE914}"/>
              </a:ext>
            </a:extLst>
          </p:cNvPr>
          <p:cNvSpPr txBox="1">
            <a:spLocks/>
          </p:cNvSpPr>
          <p:nvPr/>
        </p:nvSpPr>
        <p:spPr>
          <a:xfrm>
            <a:off x="209551" y="6048374"/>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United Kingdom</a:t>
            </a:r>
          </a:p>
        </p:txBody>
      </p:sp>
      <p:sp>
        <p:nvSpPr>
          <p:cNvPr id="21" name="Title 1">
            <a:extLst>
              <a:ext uri="{FF2B5EF4-FFF2-40B4-BE49-F238E27FC236}">
                <a16:creationId xmlns:a16="http://schemas.microsoft.com/office/drawing/2014/main" id="{443EC91F-B6E7-F634-AE7E-3FEA26CC3205}"/>
              </a:ext>
            </a:extLst>
          </p:cNvPr>
          <p:cNvSpPr txBox="1">
            <a:spLocks/>
          </p:cNvSpPr>
          <p:nvPr/>
        </p:nvSpPr>
        <p:spPr>
          <a:xfrm>
            <a:off x="4819649" y="180975"/>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Divided Kingdom</a:t>
            </a:r>
          </a:p>
        </p:txBody>
      </p:sp>
      <p:sp>
        <p:nvSpPr>
          <p:cNvPr id="22" name="Title 1">
            <a:extLst>
              <a:ext uri="{FF2B5EF4-FFF2-40B4-BE49-F238E27FC236}">
                <a16:creationId xmlns:a16="http://schemas.microsoft.com/office/drawing/2014/main" id="{499DAFC5-3395-85B8-D15A-B0313F04B287}"/>
              </a:ext>
            </a:extLst>
          </p:cNvPr>
          <p:cNvSpPr txBox="1">
            <a:spLocks/>
          </p:cNvSpPr>
          <p:nvPr/>
        </p:nvSpPr>
        <p:spPr>
          <a:xfrm>
            <a:off x="4819649" y="795338"/>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Judah Alone</a:t>
            </a:r>
          </a:p>
        </p:txBody>
      </p:sp>
      <p:sp>
        <p:nvSpPr>
          <p:cNvPr id="23" name="Title 1">
            <a:extLst>
              <a:ext uri="{FF2B5EF4-FFF2-40B4-BE49-F238E27FC236}">
                <a16:creationId xmlns:a16="http://schemas.microsoft.com/office/drawing/2014/main" id="{4E0E88B0-A93F-52CE-5DC9-49A1D008FCD7}"/>
              </a:ext>
            </a:extLst>
          </p:cNvPr>
          <p:cNvSpPr txBox="1">
            <a:spLocks/>
          </p:cNvSpPr>
          <p:nvPr/>
        </p:nvSpPr>
        <p:spPr>
          <a:xfrm>
            <a:off x="4819648" y="1409700"/>
            <a:ext cx="4362449"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Captivity</a:t>
            </a:r>
          </a:p>
        </p:txBody>
      </p:sp>
      <p:sp>
        <p:nvSpPr>
          <p:cNvPr id="24" name="Title 1">
            <a:extLst>
              <a:ext uri="{FF2B5EF4-FFF2-40B4-BE49-F238E27FC236}">
                <a16:creationId xmlns:a16="http://schemas.microsoft.com/office/drawing/2014/main" id="{A8CFF474-2B9C-DEBC-A170-DFCB67B144D8}"/>
              </a:ext>
            </a:extLst>
          </p:cNvPr>
          <p:cNvSpPr txBox="1">
            <a:spLocks/>
          </p:cNvSpPr>
          <p:nvPr/>
        </p:nvSpPr>
        <p:spPr>
          <a:xfrm>
            <a:off x="4819649" y="2014536"/>
            <a:ext cx="4114800" cy="10787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Return from captivity</a:t>
            </a:r>
          </a:p>
        </p:txBody>
      </p:sp>
      <p:sp>
        <p:nvSpPr>
          <p:cNvPr id="26" name="Title 1">
            <a:extLst>
              <a:ext uri="{FF2B5EF4-FFF2-40B4-BE49-F238E27FC236}">
                <a16:creationId xmlns:a16="http://schemas.microsoft.com/office/drawing/2014/main" id="{8A3B7A91-9CE1-FD9D-DB7B-92C49EE4B5C3}"/>
              </a:ext>
            </a:extLst>
          </p:cNvPr>
          <p:cNvSpPr txBox="1">
            <a:spLocks/>
          </p:cNvSpPr>
          <p:nvPr/>
        </p:nvSpPr>
        <p:spPr>
          <a:xfrm>
            <a:off x="4819649" y="3171827"/>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Years of silence</a:t>
            </a:r>
          </a:p>
        </p:txBody>
      </p:sp>
      <p:sp>
        <p:nvSpPr>
          <p:cNvPr id="27" name="Title 1">
            <a:extLst>
              <a:ext uri="{FF2B5EF4-FFF2-40B4-BE49-F238E27FC236}">
                <a16:creationId xmlns:a16="http://schemas.microsoft.com/office/drawing/2014/main" id="{92C1B46B-0D20-3E1F-00D2-A4BA30654546}"/>
              </a:ext>
            </a:extLst>
          </p:cNvPr>
          <p:cNvSpPr txBox="1">
            <a:spLocks/>
          </p:cNvSpPr>
          <p:nvPr/>
        </p:nvSpPr>
        <p:spPr>
          <a:xfrm>
            <a:off x="4819649" y="3955256"/>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Life of Christ</a:t>
            </a:r>
          </a:p>
        </p:txBody>
      </p:sp>
      <p:sp>
        <p:nvSpPr>
          <p:cNvPr id="28" name="Title 1">
            <a:extLst>
              <a:ext uri="{FF2B5EF4-FFF2-40B4-BE49-F238E27FC236}">
                <a16:creationId xmlns:a16="http://schemas.microsoft.com/office/drawing/2014/main" id="{C6CD7AE7-4145-EC74-E93A-6DF8686F6258}"/>
              </a:ext>
            </a:extLst>
          </p:cNvPr>
          <p:cNvSpPr txBox="1">
            <a:spLocks/>
          </p:cNvSpPr>
          <p:nvPr/>
        </p:nvSpPr>
        <p:spPr>
          <a:xfrm>
            <a:off x="4819649" y="4652962"/>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Early church</a:t>
            </a:r>
          </a:p>
        </p:txBody>
      </p:sp>
      <p:sp>
        <p:nvSpPr>
          <p:cNvPr id="29" name="Title 1">
            <a:extLst>
              <a:ext uri="{FF2B5EF4-FFF2-40B4-BE49-F238E27FC236}">
                <a16:creationId xmlns:a16="http://schemas.microsoft.com/office/drawing/2014/main" id="{029969CF-E545-D4B3-99A6-F05DD4CC4808}"/>
              </a:ext>
            </a:extLst>
          </p:cNvPr>
          <p:cNvSpPr txBox="1">
            <a:spLocks/>
          </p:cNvSpPr>
          <p:nvPr/>
        </p:nvSpPr>
        <p:spPr>
          <a:xfrm>
            <a:off x="4819649" y="5338761"/>
            <a:ext cx="4114800" cy="704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FFF00"/>
                </a:solidFill>
                <a:latin typeface="Bradley Hand ITC" panose="03070402050302030203" pitchFamily="66" charset="0"/>
              </a:rPr>
              <a:t>Letters to Christians</a:t>
            </a:r>
          </a:p>
        </p:txBody>
      </p:sp>
    </p:spTree>
    <p:extLst>
      <p:ext uri="{BB962C8B-B14F-4D97-AF65-F5344CB8AC3E}">
        <p14:creationId xmlns:p14="http://schemas.microsoft.com/office/powerpoint/2010/main" val="184573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20" grpId="0"/>
      <p:bldP spid="21" grpId="0"/>
      <p:bldP spid="22" grpId="0"/>
      <p:bldP spid="23" grpId="0"/>
      <p:bldP spid="24"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C000"/>
                </a:solidFill>
                <a:latin typeface="Bradley Hand ITC" panose="03070402050302030203" pitchFamily="66" charset="0"/>
              </a:rPr>
              <a:t>Why Geography?</a:t>
            </a:r>
          </a:p>
        </p:txBody>
      </p:sp>
      <p:pic>
        <p:nvPicPr>
          <p:cNvPr id="4" name="Picture 3">
            <a:extLst>
              <a:ext uri="{FF2B5EF4-FFF2-40B4-BE49-F238E27FC236}">
                <a16:creationId xmlns:a16="http://schemas.microsoft.com/office/drawing/2014/main" id="{0DAE50CA-BAEE-3441-82A6-68FCDD30198B}"/>
              </a:ext>
            </a:extLst>
          </p:cNvPr>
          <p:cNvPicPr>
            <a:picLocks noChangeAspect="1"/>
          </p:cNvPicPr>
          <p:nvPr/>
        </p:nvPicPr>
        <p:blipFill>
          <a:blip r:embed="rId2"/>
          <a:stretch>
            <a:fillRect/>
          </a:stretch>
        </p:blipFill>
        <p:spPr>
          <a:xfrm>
            <a:off x="1644923" y="1114425"/>
            <a:ext cx="5854151" cy="5743575"/>
          </a:xfrm>
          <a:prstGeom prst="rect">
            <a:avLst/>
          </a:prstGeom>
        </p:spPr>
      </p:pic>
    </p:spTree>
    <p:extLst>
      <p:ext uri="{BB962C8B-B14F-4D97-AF65-F5344CB8AC3E}">
        <p14:creationId xmlns:p14="http://schemas.microsoft.com/office/powerpoint/2010/main" val="117942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5548-6C76-DC17-6CA1-F02BAE38A10F}"/>
              </a:ext>
            </a:extLst>
          </p:cNvPr>
          <p:cNvSpPr txBox="1">
            <a:spLocks/>
          </p:cNvSpPr>
          <p:nvPr/>
        </p:nvSpPr>
        <p:spPr>
          <a:xfrm>
            <a:off x="828675" y="123825"/>
            <a:ext cx="7486649" cy="1200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C000"/>
                </a:solidFill>
                <a:latin typeface="Bradley Hand ITC" panose="03070402050302030203" pitchFamily="66" charset="0"/>
              </a:rPr>
              <a:t>Why Geography?</a:t>
            </a:r>
          </a:p>
        </p:txBody>
      </p:sp>
      <p:pic>
        <p:nvPicPr>
          <p:cNvPr id="4" name="Picture 3">
            <a:extLst>
              <a:ext uri="{FF2B5EF4-FFF2-40B4-BE49-F238E27FC236}">
                <a16:creationId xmlns:a16="http://schemas.microsoft.com/office/drawing/2014/main" id="{0DAE50CA-BAEE-3441-82A6-68FCDD30198B}"/>
              </a:ext>
            </a:extLst>
          </p:cNvPr>
          <p:cNvPicPr>
            <a:picLocks noChangeAspect="1"/>
          </p:cNvPicPr>
          <p:nvPr/>
        </p:nvPicPr>
        <p:blipFill>
          <a:blip r:embed="rId2"/>
          <a:stretch>
            <a:fillRect/>
          </a:stretch>
        </p:blipFill>
        <p:spPr>
          <a:xfrm>
            <a:off x="1644923" y="1114425"/>
            <a:ext cx="5854151" cy="5743575"/>
          </a:xfrm>
          <a:prstGeom prst="rect">
            <a:avLst/>
          </a:prstGeom>
        </p:spPr>
      </p:pic>
      <p:sp>
        <p:nvSpPr>
          <p:cNvPr id="3" name="Oval 2">
            <a:extLst>
              <a:ext uri="{FF2B5EF4-FFF2-40B4-BE49-F238E27FC236}">
                <a16:creationId xmlns:a16="http://schemas.microsoft.com/office/drawing/2014/main" id="{68E2E836-1A7E-12F4-1B12-89B0484921AE}"/>
              </a:ext>
            </a:extLst>
          </p:cNvPr>
          <p:cNvSpPr/>
          <p:nvPr/>
        </p:nvSpPr>
        <p:spPr>
          <a:xfrm>
            <a:off x="1828800" y="1323975"/>
            <a:ext cx="5486400" cy="5276850"/>
          </a:xfrm>
          <a:prstGeom prst="ellipse">
            <a:avLst/>
          </a:prstGeom>
          <a:solidFill>
            <a:schemeClr val="bg1">
              <a:lumMod val="85000"/>
              <a:lumOff val="1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A44F59-4A8A-F18C-7EEE-70442CF2809E}"/>
              </a:ext>
            </a:extLst>
          </p:cNvPr>
          <p:cNvSpPr txBox="1">
            <a:spLocks/>
          </p:cNvSpPr>
          <p:nvPr/>
        </p:nvSpPr>
        <p:spPr>
          <a:xfrm>
            <a:off x="828675" y="1562100"/>
            <a:ext cx="7486649" cy="18573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C000"/>
                </a:solidFill>
                <a:latin typeface="Bradley Hand ITC" panose="03070402050302030203" pitchFamily="66" charset="0"/>
              </a:rPr>
              <a:t>Gen. 1:1 </a:t>
            </a:r>
          </a:p>
          <a:p>
            <a:pPr algn="ctr"/>
            <a:r>
              <a:rPr lang="en-US" b="1" dirty="0">
                <a:solidFill>
                  <a:srgbClr val="FFC000"/>
                </a:solidFill>
                <a:latin typeface="Bradley Hand ITC" panose="03070402050302030203" pitchFamily="66" charset="0"/>
              </a:rPr>
              <a:t>“In the beginning, God created the heavens and the earth”</a:t>
            </a:r>
          </a:p>
        </p:txBody>
      </p:sp>
      <p:sp>
        <p:nvSpPr>
          <p:cNvPr id="6" name="Title 1">
            <a:extLst>
              <a:ext uri="{FF2B5EF4-FFF2-40B4-BE49-F238E27FC236}">
                <a16:creationId xmlns:a16="http://schemas.microsoft.com/office/drawing/2014/main" id="{F5E6C3C6-C4F9-F8B8-C4FE-55D0C7831B56}"/>
              </a:ext>
            </a:extLst>
          </p:cNvPr>
          <p:cNvSpPr txBox="1">
            <a:spLocks/>
          </p:cNvSpPr>
          <p:nvPr/>
        </p:nvSpPr>
        <p:spPr>
          <a:xfrm>
            <a:off x="828675" y="3962400"/>
            <a:ext cx="7486649" cy="23669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C000"/>
                </a:solidFill>
                <a:latin typeface="Bradley Hand ITC" panose="03070402050302030203" pitchFamily="66" charset="0"/>
              </a:rPr>
              <a:t>Job 26:7</a:t>
            </a:r>
          </a:p>
          <a:p>
            <a:pPr algn="ctr"/>
            <a:r>
              <a:rPr lang="en-US" b="1" dirty="0">
                <a:solidFill>
                  <a:srgbClr val="FFC000"/>
                </a:solidFill>
                <a:latin typeface="Bradley Hand ITC" panose="03070402050302030203" pitchFamily="66" charset="0"/>
              </a:rPr>
              <a:t>“He stretches out the north over empty space; He hangs the earth on nothing.”</a:t>
            </a:r>
          </a:p>
        </p:txBody>
      </p:sp>
    </p:spTree>
    <p:extLst>
      <p:ext uri="{BB962C8B-B14F-4D97-AF65-F5344CB8AC3E}">
        <p14:creationId xmlns:p14="http://schemas.microsoft.com/office/powerpoint/2010/main" val="381560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953356-941A-EA21-9D74-029D9DCD9AC0}"/>
              </a:ext>
            </a:extLst>
          </p:cNvPr>
          <p:cNvPicPr>
            <a:picLocks noChangeAspect="1"/>
          </p:cNvPicPr>
          <p:nvPr/>
        </p:nvPicPr>
        <p:blipFill>
          <a:blip r:embed="rId2"/>
          <a:stretch>
            <a:fillRect/>
          </a:stretch>
        </p:blipFill>
        <p:spPr>
          <a:xfrm>
            <a:off x="0" y="984218"/>
            <a:ext cx="9109268" cy="4730781"/>
          </a:xfrm>
          <a:prstGeom prst="rect">
            <a:avLst/>
          </a:prstGeom>
          <a:effectLst>
            <a:softEdge rad="317500"/>
          </a:effectLst>
        </p:spPr>
      </p:pic>
      <p:sp>
        <p:nvSpPr>
          <p:cNvPr id="4" name="Oval 3">
            <a:extLst>
              <a:ext uri="{FF2B5EF4-FFF2-40B4-BE49-F238E27FC236}">
                <a16:creationId xmlns:a16="http://schemas.microsoft.com/office/drawing/2014/main" id="{48897014-09FA-440F-A1AD-7C82F793833B}"/>
              </a:ext>
            </a:extLst>
          </p:cNvPr>
          <p:cNvSpPr/>
          <p:nvPr/>
        </p:nvSpPr>
        <p:spPr>
          <a:xfrm>
            <a:off x="1903342" y="2459934"/>
            <a:ext cx="91937" cy="819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0BDE45-BA03-C7C2-F2C8-8ABB439ED59B}"/>
              </a:ext>
            </a:extLst>
          </p:cNvPr>
          <p:cNvSpPr txBox="1"/>
          <p:nvPr/>
        </p:nvSpPr>
        <p:spPr>
          <a:xfrm>
            <a:off x="2091070" y="347330"/>
            <a:ext cx="2041451" cy="369332"/>
          </a:xfrm>
          <a:prstGeom prst="rect">
            <a:avLst/>
          </a:prstGeom>
          <a:noFill/>
        </p:spPr>
        <p:txBody>
          <a:bodyPr wrap="square" rtlCol="0">
            <a:spAutoFit/>
          </a:bodyPr>
          <a:lstStyle/>
          <a:p>
            <a:r>
              <a:rPr lang="en-US" dirty="0"/>
              <a:t>Athens, Alabama</a:t>
            </a:r>
          </a:p>
        </p:txBody>
      </p:sp>
      <p:cxnSp>
        <p:nvCxnSpPr>
          <p:cNvPr id="7" name="Straight Arrow Connector 6">
            <a:extLst>
              <a:ext uri="{FF2B5EF4-FFF2-40B4-BE49-F238E27FC236}">
                <a16:creationId xmlns:a16="http://schemas.microsoft.com/office/drawing/2014/main" id="{BD07FE0B-414F-DEE7-780D-2C9FB9BA9716}"/>
              </a:ext>
            </a:extLst>
          </p:cNvPr>
          <p:cNvCxnSpPr>
            <a:cxnSpLocks/>
          </p:cNvCxnSpPr>
          <p:nvPr/>
        </p:nvCxnSpPr>
        <p:spPr>
          <a:xfrm flipH="1">
            <a:off x="1977656" y="765544"/>
            <a:ext cx="680484" cy="1687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E27EFAF-B30F-963D-FBC0-7EBB345D7E92}"/>
              </a:ext>
            </a:extLst>
          </p:cNvPr>
          <p:cNvSpPr/>
          <p:nvPr/>
        </p:nvSpPr>
        <p:spPr>
          <a:xfrm>
            <a:off x="4572000" y="2169042"/>
            <a:ext cx="1467293" cy="744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53B7E0-1633-E81D-4476-80D45EF45337}"/>
              </a:ext>
            </a:extLst>
          </p:cNvPr>
          <p:cNvSpPr txBox="1"/>
          <p:nvPr/>
        </p:nvSpPr>
        <p:spPr>
          <a:xfrm>
            <a:off x="5124893" y="337887"/>
            <a:ext cx="2041451" cy="646331"/>
          </a:xfrm>
          <a:prstGeom prst="rect">
            <a:avLst/>
          </a:prstGeom>
          <a:noFill/>
        </p:spPr>
        <p:txBody>
          <a:bodyPr wrap="square" rtlCol="0">
            <a:spAutoFit/>
          </a:bodyPr>
          <a:lstStyle/>
          <a:p>
            <a:r>
              <a:rPr lang="en-US" dirty="0"/>
              <a:t>Approximate area for the bible story </a:t>
            </a:r>
          </a:p>
        </p:txBody>
      </p:sp>
      <p:cxnSp>
        <p:nvCxnSpPr>
          <p:cNvPr id="11" name="Straight Arrow Connector 10">
            <a:extLst>
              <a:ext uri="{FF2B5EF4-FFF2-40B4-BE49-F238E27FC236}">
                <a16:creationId xmlns:a16="http://schemas.microsoft.com/office/drawing/2014/main" id="{00C3E5C9-715B-E96E-9DBB-E03C94D465AB}"/>
              </a:ext>
            </a:extLst>
          </p:cNvPr>
          <p:cNvCxnSpPr>
            <a:cxnSpLocks/>
          </p:cNvCxnSpPr>
          <p:nvPr/>
        </p:nvCxnSpPr>
        <p:spPr>
          <a:xfrm flipH="1">
            <a:off x="5358809" y="984218"/>
            <a:ext cx="630865" cy="1556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3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DC697-B0CC-8E8E-673E-457EE8094727}"/>
              </a:ext>
            </a:extLst>
          </p:cNvPr>
          <p:cNvPicPr>
            <a:picLocks noChangeAspect="1"/>
          </p:cNvPicPr>
          <p:nvPr/>
        </p:nvPicPr>
        <p:blipFill>
          <a:blip r:embed="rId2"/>
          <a:stretch>
            <a:fillRect/>
          </a:stretch>
        </p:blipFill>
        <p:spPr>
          <a:xfrm>
            <a:off x="-8959" y="513907"/>
            <a:ext cx="9152959" cy="5649433"/>
          </a:xfrm>
          <a:prstGeom prst="rect">
            <a:avLst/>
          </a:prstGeom>
        </p:spPr>
      </p:pic>
      <p:sp>
        <p:nvSpPr>
          <p:cNvPr id="4" name="Rectangle: Rounded Corners 3">
            <a:extLst>
              <a:ext uri="{FF2B5EF4-FFF2-40B4-BE49-F238E27FC236}">
                <a16:creationId xmlns:a16="http://schemas.microsoft.com/office/drawing/2014/main" id="{39CDBA55-1909-0DE6-0A40-74AD7AE3FE9A}"/>
              </a:ext>
            </a:extLst>
          </p:cNvPr>
          <p:cNvSpPr/>
          <p:nvPr/>
        </p:nvSpPr>
        <p:spPr>
          <a:xfrm>
            <a:off x="4890976" y="3997841"/>
            <a:ext cx="776177" cy="9462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0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122D9A-FA66-7170-0C7F-75FC94659E3B}"/>
              </a:ext>
            </a:extLst>
          </p:cNvPr>
          <p:cNvPicPr>
            <a:picLocks noChangeAspect="1"/>
          </p:cNvPicPr>
          <p:nvPr/>
        </p:nvPicPr>
        <p:blipFill>
          <a:blip r:embed="rId2"/>
          <a:stretch>
            <a:fillRect/>
          </a:stretch>
        </p:blipFill>
        <p:spPr>
          <a:xfrm>
            <a:off x="1998921" y="9355"/>
            <a:ext cx="5146158" cy="6870098"/>
          </a:xfrm>
          <a:prstGeom prst="rect">
            <a:avLst/>
          </a:prstGeom>
        </p:spPr>
      </p:pic>
    </p:spTree>
    <p:extLst>
      <p:ext uri="{BB962C8B-B14F-4D97-AF65-F5344CB8AC3E}">
        <p14:creationId xmlns:p14="http://schemas.microsoft.com/office/powerpoint/2010/main" val="14778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783</Words>
  <Application>Microsoft Office PowerPoint</Application>
  <PresentationFormat>On-screen Show (4:3)</PresentationFormat>
  <Paragraphs>132</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Bradley Hand ITC</vt:lpstr>
      <vt:lpstr>Calibri</vt:lpstr>
      <vt:lpstr>Calibri Light</vt:lpstr>
      <vt:lpstr>Open Sans</vt:lpstr>
      <vt:lpstr>Segoe UI</vt:lpstr>
      <vt:lpstr>system-ui</vt:lpstr>
      <vt:lpstr>Office Theme</vt:lpstr>
      <vt:lpstr>PowerPoint Presentation</vt:lpstr>
      <vt:lpstr>God’s Unfolding Plan of Salvation</vt:lpstr>
      <vt:lpstr>17 Bible Periods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PPG Industries,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Gary</dc:creator>
  <cp:lastModifiedBy>Boyd, Gary</cp:lastModifiedBy>
  <cp:revision>13</cp:revision>
  <dcterms:created xsi:type="dcterms:W3CDTF">2022-10-29T15:13:29Z</dcterms:created>
  <dcterms:modified xsi:type="dcterms:W3CDTF">2022-10-30T12:12:29Z</dcterms:modified>
</cp:coreProperties>
</file>